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69" r:id="rId2"/>
    <p:sldId id="371" r:id="rId3"/>
    <p:sldId id="372" r:id="rId4"/>
    <p:sldId id="320" r:id="rId5"/>
    <p:sldId id="373" r:id="rId6"/>
    <p:sldId id="374" r:id="rId7"/>
    <p:sldId id="321" r:id="rId8"/>
    <p:sldId id="329" r:id="rId9"/>
    <p:sldId id="330" r:id="rId10"/>
    <p:sldId id="331" r:id="rId11"/>
    <p:sldId id="332" r:id="rId12"/>
    <p:sldId id="322" r:id="rId13"/>
    <p:sldId id="281" r:id="rId14"/>
    <p:sldId id="323" r:id="rId15"/>
    <p:sldId id="324" r:id="rId16"/>
    <p:sldId id="283" r:id="rId17"/>
    <p:sldId id="376" r:id="rId18"/>
    <p:sldId id="380" r:id="rId19"/>
    <p:sldId id="381" r:id="rId20"/>
    <p:sldId id="382" r:id="rId21"/>
    <p:sldId id="394" r:id="rId22"/>
    <p:sldId id="333" r:id="rId23"/>
    <p:sldId id="282" r:id="rId24"/>
    <p:sldId id="284" r:id="rId25"/>
    <p:sldId id="285" r:id="rId26"/>
    <p:sldId id="383" r:id="rId27"/>
    <p:sldId id="384" r:id="rId28"/>
    <p:sldId id="386" r:id="rId29"/>
    <p:sldId id="387" r:id="rId30"/>
    <p:sldId id="395" r:id="rId31"/>
    <p:sldId id="334" r:id="rId32"/>
    <p:sldId id="335" r:id="rId33"/>
    <p:sldId id="388" r:id="rId34"/>
    <p:sldId id="389" r:id="rId35"/>
    <p:sldId id="390" r:id="rId36"/>
    <p:sldId id="391" r:id="rId37"/>
    <p:sldId id="392" r:id="rId38"/>
    <p:sldId id="393" r:id="rId39"/>
    <p:sldId id="307" r:id="rId40"/>
    <p:sldId id="308" r:id="rId41"/>
    <p:sldId id="337" r:id="rId42"/>
    <p:sldId id="336" r:id="rId43"/>
    <p:sldId id="309" r:id="rId44"/>
    <p:sldId id="310" r:id="rId45"/>
    <p:sldId id="311" r:id="rId46"/>
    <p:sldId id="260" r:id="rId47"/>
    <p:sldId id="356" r:id="rId48"/>
    <p:sldId id="312" r:id="rId49"/>
    <p:sldId id="313" r:id="rId50"/>
    <p:sldId id="314" r:id="rId51"/>
    <p:sldId id="315" r:id="rId52"/>
    <p:sldId id="316" r:id="rId53"/>
    <p:sldId id="340" r:id="rId54"/>
    <p:sldId id="317" r:id="rId55"/>
    <p:sldId id="342" r:id="rId56"/>
    <p:sldId id="339" r:id="rId57"/>
    <p:sldId id="344" r:id="rId58"/>
    <p:sldId id="345" r:id="rId59"/>
    <p:sldId id="357" r:id="rId60"/>
    <p:sldId id="358" r:id="rId61"/>
    <p:sldId id="354" r:id="rId62"/>
    <p:sldId id="347" r:id="rId63"/>
    <p:sldId id="349" r:id="rId64"/>
    <p:sldId id="352" r:id="rId65"/>
    <p:sldId id="353" r:id="rId66"/>
    <p:sldId id="318" r:id="rId67"/>
    <p:sldId id="355" r:id="rId68"/>
    <p:sldId id="275" r:id="rId69"/>
    <p:sldId id="362" r:id="rId70"/>
    <p:sldId id="370" r:id="rId71"/>
    <p:sldId id="359" r:id="rId72"/>
    <p:sldId id="363" r:id="rId73"/>
    <p:sldId id="396" r:id="rId74"/>
    <p:sldId id="397" r:id="rId75"/>
    <p:sldId id="398" r:id="rId76"/>
    <p:sldId id="399" r:id="rId77"/>
    <p:sldId id="360" r:id="rId78"/>
    <p:sldId id="361" r:id="rId7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FD207D50-F515-4F4C-8E36-88D22FD9021A}">
          <p14:sldIdLst>
            <p14:sldId id="369"/>
          </p14:sldIdLst>
        </p14:section>
        <p14:section name="Rappels" id="{95AFD144-573D-4077-B0B1-15FA2ABD2F5C}">
          <p14:sldIdLst>
            <p14:sldId id="371"/>
            <p14:sldId id="372"/>
            <p14:sldId id="320"/>
            <p14:sldId id="373"/>
            <p14:sldId id="374"/>
            <p14:sldId id="321"/>
          </p14:sldIdLst>
        </p14:section>
        <p14:section name="Forms/URL (Communication)" id="{308BDD86-8F18-43A0-A392-EB31E0364678}">
          <p14:sldIdLst>
            <p14:sldId id="329"/>
            <p14:sldId id="330"/>
            <p14:sldId id="331"/>
            <p14:sldId id="332"/>
            <p14:sldId id="322"/>
            <p14:sldId id="281"/>
            <p14:sldId id="323"/>
            <p14:sldId id="324"/>
            <p14:sldId id="283"/>
            <p14:sldId id="376"/>
            <p14:sldId id="380"/>
            <p14:sldId id="381"/>
            <p14:sldId id="382"/>
            <p14:sldId id="394"/>
            <p14:sldId id="333"/>
            <p14:sldId id="282"/>
            <p14:sldId id="284"/>
            <p14:sldId id="285"/>
            <p14:sldId id="383"/>
            <p14:sldId id="384"/>
            <p14:sldId id="386"/>
            <p14:sldId id="387"/>
            <p14:sldId id="395"/>
          </p14:sldIdLst>
        </p14:section>
        <p14:section name="Statuts HTTP" id="{BA33B7E6-F33A-404A-A9A1-76A1117EDF29}">
          <p14:sldIdLst>
            <p14:sldId id="334"/>
            <p14:sldId id="335"/>
            <p14:sldId id="388"/>
            <p14:sldId id="389"/>
            <p14:sldId id="390"/>
            <p14:sldId id="391"/>
            <p14:sldId id="392"/>
            <p14:sldId id="393"/>
          </p14:sldIdLst>
        </p14:section>
        <p14:section name="PHP - Portées des Variables" id="{E6250998-417B-49D6-BED1-F637641A9BB2}">
          <p14:sldIdLst>
            <p14:sldId id="307"/>
            <p14:sldId id="308"/>
            <p14:sldId id="337"/>
            <p14:sldId id="336"/>
            <p14:sldId id="309"/>
            <p14:sldId id="310"/>
            <p14:sldId id="311"/>
          </p14:sldIdLst>
        </p14:section>
        <p14:section name="Fonctions Avancées" id="{F18AB070-E819-4AD8-91B3-90245139D528}">
          <p14:sldIdLst>
            <p14:sldId id="260"/>
            <p14:sldId id="356"/>
            <p14:sldId id="312"/>
            <p14:sldId id="313"/>
            <p14:sldId id="314"/>
            <p14:sldId id="315"/>
            <p14:sldId id="316"/>
            <p14:sldId id="340"/>
            <p14:sldId id="317"/>
            <p14:sldId id="342"/>
            <p14:sldId id="339"/>
            <p14:sldId id="344"/>
            <p14:sldId id="345"/>
            <p14:sldId id="357"/>
            <p14:sldId id="358"/>
            <p14:sldId id="354"/>
            <p14:sldId id="347"/>
            <p14:sldId id="349"/>
            <p14:sldId id="352"/>
            <p14:sldId id="353"/>
            <p14:sldId id="318"/>
            <p14:sldId id="355"/>
          </p14:sldIdLst>
        </p14:section>
        <p14:section name="HTTP &amp; PHP, htaccess" id="{01233253-83F9-4DF2-A293-1E8B2FBB9E43}">
          <p14:sldIdLst>
            <p14:sldId id="275"/>
            <p14:sldId id="362"/>
            <p14:sldId id="370"/>
            <p14:sldId id="359"/>
            <p14:sldId id="363"/>
            <p14:sldId id="396"/>
            <p14:sldId id="397"/>
            <p14:sldId id="398"/>
            <p14:sldId id="399"/>
            <p14:sldId id="360"/>
            <p14:sldId id="36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764" autoAdjust="0"/>
  </p:normalViewPr>
  <p:slideViewPr>
    <p:cSldViewPr>
      <p:cViewPr varScale="1">
        <p:scale>
          <a:sx n="66" d="100"/>
          <a:sy n="66" d="100"/>
        </p:scale>
        <p:origin x="150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AE048-40A2-48A9-BDFA-E9EDAE439A1F}" type="datetimeFigureOut">
              <a:rPr lang="fr-FR" smtClean="0"/>
              <a:t>19/01/2021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7D45E-7C01-4C47-AE8A-5BEF1DE71EA7}" type="slidenum">
              <a:rPr lang="fr-FR" smtClean="0"/>
              <a:t>‹N°›</a:t>
            </a:fld>
            <a:endParaRPr lang="fr-FR"/>
          </a:p>
        </p:txBody>
      </p:sp>
    </p:spTree>
    <p:extLst>
      <p:ext uri="{BB962C8B-B14F-4D97-AF65-F5344CB8AC3E}">
        <p14:creationId xmlns:p14="http://schemas.microsoft.com/office/powerpoint/2010/main" val="161768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975043000&amp;usg=AFQjCNEnpC_jgzopVH3RPjRDaZitVK2Txw"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google.com/url?q=http://monsite.fr/mapage.php&amp;sa=D&amp;source=hangouts&amp;ust=1548846975044000&amp;usg=AFQjCNGMpy0sfHDN-fDmcmIB51IMNGTiYw"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14</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15</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u="none" strike="noStrike" kern="1200" baseline="0">
                <a:solidFill>
                  <a:schemeClr val="tx1"/>
                </a:solidFill>
                <a:latin typeface="+mn-lt"/>
                <a:ea typeface="+mn-ea"/>
                <a:cs typeface="+mn-cs"/>
              </a:rPr>
              <a:t>Password: </a:t>
            </a:r>
            <a:r>
              <a:rPr lang="fr-FR" sz="1200" b="0" i="0" u="none" strike="noStrike" kern="1200" baseline="0">
                <a:solidFill>
                  <a:schemeClr val="tx1"/>
                </a:solidFill>
                <a:latin typeface="+mn-lt"/>
                <a:ea typeface="+mn-ea"/>
                <a:cs typeface="+mn-cs"/>
              </a:rPr>
              <a:t>Zone de mot de passe (caratères saisis ne s’affichent pas à l’écran)</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16</a:t>
            </a:fld>
            <a:endParaRPr lang="fr-FR"/>
          </a:p>
        </p:txBody>
      </p:sp>
    </p:spTree>
    <p:extLst>
      <p:ext uri="{BB962C8B-B14F-4D97-AF65-F5344CB8AC3E}">
        <p14:creationId xmlns:p14="http://schemas.microsoft.com/office/powerpoint/2010/main" val="2273745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Il va</a:t>
            </a:r>
            <a:r>
              <a:rPr lang="fr-FR" baseline="0"/>
              <a:t> envoye le données dans la réquete http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&lt;form name="formClient" action="coursPHP.php"  method="POST" &gt;</a:t>
            </a:r>
          </a:p>
          <a:p>
            <a:r>
              <a:rPr lang="fr-FR"/>
              <a:t>   &lt;label for="nom"&gt;Nom&lt;/label&gt;</a:t>
            </a:r>
          </a:p>
          <a:p>
            <a:r>
              <a:rPr lang="fr-FR"/>
              <a:t>   &lt;input type="text" id="nom" </a:t>
            </a:r>
          </a:p>
          <a:p>
            <a:r>
              <a:rPr lang="fr-FR"/>
              <a:t>                name="nomClient"  value="votre nom" </a:t>
            </a:r>
          </a:p>
          <a:p>
            <a:r>
              <a:rPr lang="fr-FR"/>
              <a:t>                size="40" maxlength="150" /&gt;  &lt;br/&gt;</a:t>
            </a:r>
          </a:p>
          <a:p>
            <a:endParaRPr lang="fr-FR"/>
          </a:p>
          <a:p>
            <a:r>
              <a:rPr lang="fr-FR"/>
              <a:t> &lt;label for="nom"&gt;Opinion Client&lt;/label&gt;</a:t>
            </a:r>
          </a:p>
          <a:p>
            <a:r>
              <a:rPr lang="fr-FR"/>
              <a:t>   &lt;input type="text" id="nom" </a:t>
            </a:r>
          </a:p>
          <a:p>
            <a:r>
              <a:rPr lang="fr-FR"/>
              <a:t>                name="opinionClient"  value="votre opinion" </a:t>
            </a:r>
          </a:p>
          <a:p>
            <a:r>
              <a:rPr lang="fr-FR"/>
              <a:t>                size="40" maxlength="150" /&gt;  &lt;br/&gt;</a:t>
            </a:r>
          </a:p>
          <a:p>
            <a:r>
              <a:rPr lang="fr-FR"/>
              <a:t> </a:t>
            </a:r>
          </a:p>
          <a:p>
            <a:r>
              <a:rPr lang="fr-FR"/>
              <a:t> &lt;label for="nom"&gt;Produit&lt;/label&gt;</a:t>
            </a:r>
          </a:p>
          <a:p>
            <a:r>
              <a:rPr lang="fr-FR"/>
              <a:t>   &lt;input type="text" id="nom" </a:t>
            </a:r>
          </a:p>
          <a:p>
            <a:r>
              <a:rPr lang="fr-FR"/>
              <a:t>                name="produit"  value="votre produit" </a:t>
            </a:r>
          </a:p>
          <a:p>
            <a:r>
              <a:rPr lang="fr-FR"/>
              <a:t>                size="40" maxlength="150" /&gt;  &lt;br/&gt;</a:t>
            </a:r>
          </a:p>
          <a:p>
            <a:r>
              <a:rPr lang="fr-FR"/>
              <a:t>&lt;input type="submit" value="Envoyer" /&gt;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23</a:t>
            </a:fld>
            <a:endParaRPr lang="fr-FR"/>
          </a:p>
        </p:txBody>
      </p:sp>
    </p:spTree>
    <p:extLst>
      <p:ext uri="{BB962C8B-B14F-4D97-AF65-F5344CB8AC3E}">
        <p14:creationId xmlns:p14="http://schemas.microsoft.com/office/powerpoint/2010/main" val="95458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u="none" strike="noStrike" kern="1200" baseline="0">
                <a:solidFill>
                  <a:schemeClr val="tx1"/>
                </a:solidFill>
                <a:latin typeface="+mn-lt"/>
                <a:ea typeface="+mn-ea"/>
                <a:cs typeface="+mn-cs"/>
              </a:rPr>
              <a:t>Radio</a:t>
            </a:r>
            <a:r>
              <a:rPr lang="fr-FR" sz="1200" b="0" i="0" u="none" strike="noStrike" kern="1200" baseline="0">
                <a:solidFill>
                  <a:schemeClr val="tx1"/>
                </a:solidFill>
                <a:latin typeface="+mn-lt"/>
                <a:ea typeface="+mn-ea"/>
                <a:cs typeface="+mn-cs"/>
              </a:rPr>
              <a:t>: Les zones d’options </a:t>
            </a:r>
          </a:p>
          <a:p>
            <a:r>
              <a:rPr lang="fr-FR" sz="1200" b="1" i="0" u="none" strike="noStrike" kern="1200" baseline="0">
                <a:solidFill>
                  <a:schemeClr val="tx1"/>
                </a:solidFill>
                <a:latin typeface="+mn-lt"/>
                <a:ea typeface="+mn-ea"/>
                <a:cs typeface="+mn-cs"/>
              </a:rPr>
              <a:t>TEXTAREA </a:t>
            </a:r>
            <a:r>
              <a:rPr lang="fr-FR" sz="1200" b="0" i="0" u="none" strike="noStrike" kern="1200" baseline="0">
                <a:solidFill>
                  <a:schemeClr val="tx1"/>
                </a:solidFill>
                <a:latin typeface="+mn-lt"/>
                <a:ea typeface="+mn-ea"/>
                <a:cs typeface="+mn-cs"/>
              </a:rPr>
              <a:t>: créer une zone de texte multi-lignes.</a:t>
            </a:r>
          </a:p>
          <a:p>
            <a:r>
              <a:rPr lang="fr-FR" sz="1200" b="1" i="0" u="none" strike="noStrike" kern="1200" baseline="0">
                <a:solidFill>
                  <a:schemeClr val="tx1"/>
                </a:solidFill>
                <a:latin typeface="+mn-lt"/>
                <a:ea typeface="+mn-ea"/>
                <a:cs typeface="+mn-cs"/>
              </a:rPr>
              <a:t>SELECT : </a:t>
            </a:r>
            <a:r>
              <a:rPr lang="fr-FR" sz="1200" b="0" i="0" u="none" strike="noStrike" kern="1200" baseline="0">
                <a:solidFill>
                  <a:schemeClr val="tx1"/>
                </a:solidFill>
                <a:latin typeface="+mn-lt"/>
                <a:ea typeface="+mn-ea"/>
                <a:cs typeface="+mn-cs"/>
              </a:rPr>
              <a:t>faire un choix parmi plusieurs possibilités sous forme de liste.</a:t>
            </a:r>
          </a:p>
          <a:p>
            <a:r>
              <a:rPr lang="fr-FR" sz="1200" b="0" i="0" u="none" strike="noStrike" kern="1200" baseline="0">
                <a:solidFill>
                  <a:schemeClr val="tx1"/>
                </a:solidFill>
                <a:latin typeface="+mn-lt"/>
                <a:ea typeface="+mn-ea"/>
                <a:cs typeface="+mn-cs"/>
              </a:rPr>
              <a:t>L’attribut </a:t>
            </a:r>
            <a:r>
              <a:rPr lang="fr-FR" sz="1200" b="1" i="0" u="none" strike="noStrike" kern="1200" baseline="0">
                <a:solidFill>
                  <a:schemeClr val="tx1"/>
                </a:solidFill>
                <a:latin typeface="+mn-lt"/>
                <a:ea typeface="+mn-ea"/>
                <a:cs typeface="+mn-cs"/>
              </a:rPr>
              <a:t>« multiple » : </a:t>
            </a:r>
            <a:r>
              <a:rPr lang="fr-FR" sz="1200" b="0" i="0" u="none" strike="noStrike" kern="1200" baseline="0">
                <a:solidFill>
                  <a:schemeClr val="tx1"/>
                </a:solidFill>
                <a:latin typeface="+mn-lt"/>
                <a:ea typeface="+mn-ea"/>
                <a:cs typeface="+mn-cs"/>
              </a:rPr>
              <a:t>indique qu'on peut sélectionner plusieurs options parmi celles offertes dans le contrôle. Par défaut, si cet attribut n'est pas utilisé, seule une option peut être sélectionnée.</a:t>
            </a:r>
          </a:p>
          <a:p>
            <a:r>
              <a:rPr lang="fr-FR" sz="1200" b="0" i="0" u="none" strike="noStrike" kern="1200" baseline="0">
                <a:solidFill>
                  <a:schemeClr val="tx1"/>
                </a:solidFill>
                <a:latin typeface="+mn-lt"/>
                <a:ea typeface="+mn-ea"/>
                <a:cs typeface="+mn-cs"/>
              </a:rPr>
              <a:t>• A l’intérieur de </a:t>
            </a:r>
            <a:r>
              <a:rPr lang="fr-FR" sz="1200" b="1" i="0" u="none" strike="noStrike" kern="1200" baseline="0">
                <a:solidFill>
                  <a:schemeClr val="tx1"/>
                </a:solidFill>
                <a:latin typeface="+mn-lt"/>
                <a:ea typeface="+mn-ea"/>
                <a:cs typeface="+mn-cs"/>
              </a:rPr>
              <a:t>&lt;select&gt; &lt;/select&gt;</a:t>
            </a:r>
            <a:r>
              <a:rPr lang="fr-FR" sz="1200" b="0" i="0" u="none" strike="noStrike" kern="1200" baseline="0">
                <a:solidFill>
                  <a:schemeClr val="tx1"/>
                </a:solidFill>
                <a:latin typeface="+mn-lt"/>
                <a:ea typeface="+mn-ea"/>
                <a:cs typeface="+mn-cs"/>
              </a:rPr>
              <a:t>, placer plusieurs balises </a:t>
            </a:r>
            <a:r>
              <a:rPr lang="fr-FR" sz="1200" b="1" i="0" u="none" strike="noStrike" kern="1200" baseline="0">
                <a:solidFill>
                  <a:schemeClr val="tx1"/>
                </a:solidFill>
                <a:latin typeface="+mn-lt"/>
                <a:ea typeface="+mn-ea"/>
                <a:cs typeface="+mn-cs"/>
              </a:rPr>
              <a:t>&lt;option&gt; &lt;/option&gt; </a:t>
            </a:r>
            <a:r>
              <a:rPr lang="fr-FR" sz="1200" b="0" i="0" u="none" strike="noStrike" kern="1200" baseline="0">
                <a:solidFill>
                  <a:schemeClr val="tx1"/>
                </a:solidFill>
                <a:latin typeface="+mn-lt"/>
                <a:ea typeface="+mn-ea"/>
                <a:cs typeface="+mn-cs"/>
              </a:rPr>
              <a:t>et/ou grouper les options avec la balise </a:t>
            </a:r>
            <a:r>
              <a:rPr lang="fr-FR" sz="1200" b="1" i="0" u="none" strike="noStrike" kern="1200" baseline="0">
                <a:solidFill>
                  <a:schemeClr val="tx1"/>
                </a:solidFill>
                <a:latin typeface="+mn-lt"/>
                <a:ea typeface="+mn-ea"/>
                <a:cs typeface="+mn-cs"/>
              </a:rPr>
              <a:t>&lt;optgroup&gt; &lt;/optgroup&gt;</a:t>
            </a:r>
            <a:r>
              <a:rPr lang="fr-FR" sz="1200" b="0" i="0" u="none" strike="noStrike" kern="1200" baseline="0">
                <a:solidFill>
                  <a:schemeClr val="tx1"/>
                </a:solidFill>
                <a:latin typeface="+mn-lt"/>
                <a:ea typeface="+mn-ea"/>
                <a:cs typeface="+mn-cs"/>
              </a:rPr>
              <a:t>.</a:t>
            </a:r>
          </a:p>
          <a:p>
            <a:endParaRPr lang="fr-FR" sz="1200" b="0" i="0" u="none" strike="noStrike" kern="1200" baseline="0">
              <a:solidFill>
                <a:schemeClr val="tx1"/>
              </a:solidFill>
              <a:latin typeface="+mn-lt"/>
              <a:ea typeface="+mn-ea"/>
              <a:cs typeface="+mn-cs"/>
            </a:endParaRPr>
          </a:p>
          <a:p>
            <a:r>
              <a:rPr lang="fr-FR" sz="1200" b="1" i="0" u="none" strike="noStrike" kern="1200" baseline="0">
                <a:solidFill>
                  <a:schemeClr val="tx1"/>
                </a:solidFill>
                <a:latin typeface="+mn-lt"/>
                <a:ea typeface="+mn-ea"/>
                <a:cs typeface="+mn-cs"/>
              </a:rPr>
              <a:t>FIELDSET : </a:t>
            </a:r>
            <a:r>
              <a:rPr lang="fr-FR" sz="1200" b="0" i="0" u="none" strike="noStrike" kern="1200" baseline="0">
                <a:solidFill>
                  <a:schemeClr val="tx1"/>
                </a:solidFill>
                <a:latin typeface="+mn-lt"/>
                <a:ea typeface="+mn-ea"/>
                <a:cs typeface="+mn-cs"/>
              </a:rPr>
              <a:t>regrouper des éléments du formulaire qui ont un rapport entre eux. </a:t>
            </a:r>
          </a:p>
          <a:p>
            <a:r>
              <a:rPr lang="fr-FR" sz="1200" b="0" i="0" u="none" strike="noStrike" kern="1200" baseline="0">
                <a:solidFill>
                  <a:schemeClr val="tx1"/>
                </a:solidFill>
                <a:latin typeface="+mn-lt"/>
                <a:ea typeface="+mn-ea"/>
                <a:cs typeface="+mn-cs"/>
              </a:rPr>
              <a:t>• L’attribut « </a:t>
            </a:r>
            <a:r>
              <a:rPr lang="fr-FR" sz="1200" b="1" i="0" u="none" strike="noStrike" kern="1200" baseline="0">
                <a:solidFill>
                  <a:schemeClr val="tx1"/>
                </a:solidFill>
                <a:latin typeface="+mn-lt"/>
                <a:ea typeface="+mn-ea"/>
                <a:cs typeface="+mn-cs"/>
              </a:rPr>
              <a:t>Legend </a:t>
            </a:r>
            <a:r>
              <a:rPr lang="fr-FR" sz="1200" b="0" i="0" u="none" strike="noStrike" kern="1200" baseline="0">
                <a:solidFill>
                  <a:schemeClr val="tx1"/>
                </a:solidFill>
                <a:latin typeface="+mn-lt"/>
                <a:ea typeface="+mn-ea"/>
                <a:cs typeface="+mn-cs"/>
              </a:rPr>
              <a:t>» permet de donner un titre à ce groupement.</a:t>
            </a:r>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24</a:t>
            </a:fld>
            <a:endParaRPr lang="fr-FR"/>
          </a:p>
        </p:txBody>
      </p:sp>
    </p:spTree>
    <p:extLst>
      <p:ext uri="{BB962C8B-B14F-4D97-AF65-F5344CB8AC3E}">
        <p14:creationId xmlns:p14="http://schemas.microsoft.com/office/powerpoint/2010/main" val="19976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1xx : informationnelle == d’autres paquets HTTP vont arriver</a:t>
            </a:r>
          </a:p>
          <a:p>
            <a:r>
              <a:rPr lang="fr-FR" dirty="0"/>
              <a:t>2xx : succès == la requête a été reçue et comprise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3xx</a:t>
            </a:r>
            <a:r>
              <a:rPr lang="fr-FR" baseline="0" dirty="0"/>
              <a:t> : redirection == le client va devoir faire quelque chose (automatiquement ou non) pour atteindre la ressource demandée </a:t>
            </a:r>
          </a:p>
          <a:p>
            <a:r>
              <a:rPr lang="fr-FR" baseline="0" dirty="0"/>
              <a:t>4xx : erreur côté client == requête mal formatée, ressource inexistante, URL trop longue, …</a:t>
            </a:r>
          </a:p>
          <a:p>
            <a:r>
              <a:rPr lang="fr-FR" baseline="0" dirty="0"/>
              <a:t>5xx : erreur côté serveur == version HTTP non supportée, le serveur web n’arrive pas à contacter un autre serveur, fonction non implémentée,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31</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403</a:t>
            </a:r>
            <a:r>
              <a:rPr lang="fr-FR" baseline="0" dirty="0"/>
              <a:t> : il faut s’identifier auprès du serveur web ! Et bien du serveur web ! (pas seulement dans l’application codée en PHP)</a:t>
            </a:r>
          </a:p>
          <a:p>
            <a:r>
              <a:rPr lang="fr-FR" baseline="0" dirty="0"/>
              <a:t>500 : erreur très vague, il faut aller voir la log d’erreur du serveur web pour en savoir plus</a:t>
            </a:r>
          </a:p>
          <a:p>
            <a:r>
              <a:rPr lang="fr-FR" baseline="0" dirty="0"/>
              <a:t>502 : il s’agit du cas de « reverse proxy » où le serveur web transmet la requête reçue à un autre serveur web qui la traitera… sauf que le serveur web que l’on expose sur internet n’arrive pas à contacter l’autre serveur en backoffice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32</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$_SERVER est</a:t>
            </a:r>
            <a:r>
              <a:rPr lang="fr-FR" baseline="0" dirty="0"/>
              <a:t> une </a:t>
            </a:r>
            <a:r>
              <a:rPr lang="fr-FR" baseline="0" dirty="0" err="1"/>
              <a:t>superglobale</a:t>
            </a:r>
            <a:r>
              <a:rPr lang="fr-FR" baseline="0" dirty="0"/>
              <a:t> de type tableau associatif.</a:t>
            </a:r>
          </a:p>
          <a:p>
            <a:r>
              <a:rPr lang="fr-FR" baseline="0" dirty="0"/>
              <a:t>Les valeurs contenues dans ce tableau concernent ce que PHP a obtenu du server web. (le nom de la machine physique, les informations du client,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45</a:t>
            </a:fld>
            <a:endParaRPr lang="fr-FR"/>
          </a:p>
        </p:txBody>
      </p:sp>
    </p:spTree>
    <p:extLst>
      <p:ext uri="{BB962C8B-B14F-4D97-AF65-F5344CB8AC3E}">
        <p14:creationId xmlns:p14="http://schemas.microsoft.com/office/powerpoint/2010/main" val="3157884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46</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cas classique d’un petit</a:t>
            </a:r>
            <a:r>
              <a:rPr lang="fr-FR" baseline="0" dirty="0"/>
              <a:t> site web (personnel, associatif, TPE/PME) :</a:t>
            </a:r>
          </a:p>
          <a:p>
            <a:r>
              <a:rPr lang="fr-FR" baseline="0" dirty="0"/>
              <a:t>une seule machine contient simultanément le serveur web, les traitements métiers, et la base de données.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a:solidFill>
                  <a:schemeClr val="tx1"/>
                </a:solidFill>
                <a:latin typeface="+mn-lt"/>
                <a:ea typeface="+mn-ea"/>
                <a:cs typeface="+mn-cs"/>
              </a:rPr>
              <a:t>L’inclusion des fichiers PHP sert à réutiliser une partie de code identique dans plusieurs endroits dans une même page ou dans des pages différentes.</a:t>
            </a:r>
          </a:p>
          <a:p>
            <a:r>
              <a:rPr lang="fr-FR" sz="1200" b="0" i="0" u="none" strike="noStrike" kern="1200" baseline="0">
                <a:solidFill>
                  <a:schemeClr val="tx1"/>
                </a:solidFill>
                <a:latin typeface="+mn-lt"/>
                <a:ea typeface="+mn-ea"/>
                <a:cs typeface="+mn-cs"/>
              </a:rPr>
              <a:t>L’inclusion des fichiers se fait avec include() et require() :</a:t>
            </a:r>
          </a:p>
          <a:p>
            <a:r>
              <a:rPr lang="fr-FR" sz="1200" b="0" i="0" u="none" strike="noStrike" kern="1200" baseline="0">
                <a:solidFill>
                  <a:schemeClr val="tx1"/>
                </a:solidFill>
                <a:latin typeface="+mn-lt"/>
                <a:ea typeface="+mn-ea"/>
                <a:cs typeface="+mn-cs"/>
              </a:rPr>
              <a:t>1. include() :</a:t>
            </a:r>
          </a:p>
          <a:p>
            <a:r>
              <a:rPr lang="fr-FR" sz="1200" b="0" i="0" u="none" strike="noStrike" kern="1200" baseline="0">
                <a:solidFill>
                  <a:schemeClr val="tx1"/>
                </a:solidFill>
                <a:latin typeface="+mn-lt"/>
                <a:ea typeface="+mn-ea"/>
                <a:cs typeface="+mn-cs"/>
              </a:rPr>
              <a:t>Cette fonction renvoie une erreur de type WARNING, de ce fait si elle n’arrive pas à ouvrir le fichier, le code qui suit sera exécuté.</a:t>
            </a:r>
          </a:p>
          <a:p>
            <a:r>
              <a:rPr lang="fr-FR" sz="1200" b="0" i="0" u="none" strike="noStrike" kern="1200" baseline="0">
                <a:solidFill>
                  <a:schemeClr val="tx1"/>
                </a:solidFill>
                <a:latin typeface="+mn-lt"/>
                <a:ea typeface="+mn-ea"/>
                <a:cs typeface="+mn-cs"/>
              </a:rPr>
              <a:t>2. require()</a:t>
            </a:r>
          </a:p>
          <a:p>
            <a:r>
              <a:rPr lang="fr-FR" sz="1200" b="0" i="0" u="none" strike="noStrike" kern="1200" baseline="0">
                <a:solidFill>
                  <a:schemeClr val="tx1"/>
                </a:solidFill>
                <a:latin typeface="+mn-lt"/>
                <a:ea typeface="+mn-ea"/>
                <a:cs typeface="+mn-cs"/>
              </a:rPr>
              <a:t>Cette fonction est identique à include sauf que lorsqu'une erreur survient, une erreur de type FATAL stoppera l’exécution du script.</a:t>
            </a:r>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48</a:t>
            </a:fld>
            <a:endParaRPr lang="fr-FR"/>
          </a:p>
        </p:txBody>
      </p:sp>
    </p:spTree>
    <p:extLst>
      <p:ext uri="{BB962C8B-B14F-4D97-AF65-F5344CB8AC3E}">
        <p14:creationId xmlns:p14="http://schemas.microsoft.com/office/powerpoint/2010/main" val="882100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a:solidFill>
                  <a:schemeClr val="tx1"/>
                </a:solidFill>
                <a:latin typeface="+mn-lt"/>
                <a:ea typeface="+mn-ea"/>
                <a:cs typeface="+mn-cs"/>
              </a:rPr>
              <a:t>Redirection vers une page</a:t>
            </a:r>
          </a:p>
          <a:p>
            <a:r>
              <a:rPr lang="fr-FR" sz="1200" b="0" i="0" u="none" strike="noStrike" kern="1200" baseline="0">
                <a:solidFill>
                  <a:schemeClr val="tx1"/>
                </a:solidFill>
                <a:latin typeface="+mn-lt"/>
                <a:ea typeface="+mn-ea"/>
                <a:cs typeface="+mn-cs"/>
              </a:rPr>
              <a:t>• En PHP, La fonction header() se charge d'envoyer au serveur les entêtes passés en paramètre.</a:t>
            </a:r>
          </a:p>
          <a:p>
            <a:r>
              <a:rPr lang="fr-FR" sz="1200" b="0" i="0" u="none" strike="noStrike" kern="1200" baseline="0">
                <a:solidFill>
                  <a:schemeClr val="tx1"/>
                </a:solidFill>
                <a:latin typeface="+mn-lt"/>
                <a:ea typeface="+mn-ea"/>
                <a:cs typeface="+mn-cs"/>
              </a:rPr>
              <a:t>• Pour créer une redirection avec PHP, on utilise cette fonction pour envoyer des entêtes de type Location (adresse).</a:t>
            </a:r>
          </a:p>
          <a:p>
            <a:r>
              <a:rPr lang="fr-FR" sz="1200" b="0" i="0" u="none" strike="noStrike" kern="1200" baseline="0">
                <a:solidFill>
                  <a:schemeClr val="tx1"/>
                </a:solidFill>
                <a:latin typeface="+mn-lt"/>
                <a:ea typeface="+mn-ea"/>
                <a:cs typeface="+mn-cs"/>
              </a:rPr>
              <a:t>• Règle importante : l'appel de ‘header()’ doit se faire avant tout envoi au navigateur</a:t>
            </a:r>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49</a:t>
            </a:fld>
            <a:endParaRPr lang="fr-FR"/>
          </a:p>
        </p:txBody>
      </p:sp>
    </p:spTree>
    <p:extLst>
      <p:ext uri="{BB962C8B-B14F-4D97-AF65-F5344CB8AC3E}">
        <p14:creationId xmlns:p14="http://schemas.microsoft.com/office/powerpoint/2010/main" val="2544946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52</a:t>
            </a:fld>
            <a:endParaRPr lang="fr-FR"/>
          </a:p>
        </p:txBody>
      </p:sp>
    </p:spTree>
    <p:extLst>
      <p:ext uri="{BB962C8B-B14F-4D97-AF65-F5344CB8AC3E}">
        <p14:creationId xmlns:p14="http://schemas.microsoft.com/office/powerpoint/2010/main" val="1177826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Str</a:t>
            </a:r>
            <a:r>
              <a:rPr lang="fr-FR" dirty="0"/>
              <a:t> = string = chaîne de caractère</a:t>
            </a:r>
          </a:p>
          <a:p>
            <a:endParaRPr lang="fr-FR" dirty="0"/>
          </a:p>
          <a:p>
            <a:r>
              <a:rPr lang="fr-FR" dirty="0"/>
              <a:t>Len = </a:t>
            </a:r>
            <a:r>
              <a:rPr lang="fr-FR" dirty="0" err="1"/>
              <a:t>Length</a:t>
            </a:r>
            <a:endParaRPr lang="fr-FR" dirty="0"/>
          </a:p>
          <a:p>
            <a:r>
              <a:rPr lang="fr-FR" dirty="0" err="1"/>
              <a:t>ToLower</a:t>
            </a:r>
            <a:endParaRPr lang="fr-FR" dirty="0"/>
          </a:p>
          <a:p>
            <a:r>
              <a:rPr lang="fr-FR" dirty="0" err="1"/>
              <a:t>ToUpper</a:t>
            </a:r>
            <a:endParaRPr lang="fr-FR" dirty="0"/>
          </a:p>
          <a:p>
            <a:r>
              <a:rPr lang="fr-FR" dirty="0"/>
              <a:t>Pos = Position</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54</a:t>
            </a:fld>
            <a:endParaRPr lang="fr-FR"/>
          </a:p>
        </p:txBody>
      </p:sp>
    </p:spTree>
    <p:extLst>
      <p:ext uri="{BB962C8B-B14F-4D97-AF65-F5344CB8AC3E}">
        <p14:creationId xmlns:p14="http://schemas.microsoft.com/office/powerpoint/2010/main" val="60356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56</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 début :</a:t>
            </a:r>
          </a:p>
          <a:p>
            <a:r>
              <a:rPr lang="fr-FR" dirty="0" err="1"/>
              <a:t>isset</a:t>
            </a:r>
            <a:r>
              <a:rPr lang="fr-FR" dirty="0"/>
              <a:t> FAUX</a:t>
            </a:r>
            <a:r>
              <a:rPr lang="fr-FR" baseline="0" dirty="0"/>
              <a:t>     </a:t>
            </a:r>
            <a:r>
              <a:rPr lang="fr-FR" baseline="0" dirty="0" err="1"/>
              <a:t>empty</a:t>
            </a:r>
            <a:r>
              <a:rPr lang="fr-FR" baseline="0" dirty="0"/>
              <a:t> VRAI</a:t>
            </a:r>
          </a:p>
          <a:p>
            <a:endParaRPr lang="fr-FR" baseline="0" dirty="0"/>
          </a:p>
          <a:p>
            <a:r>
              <a:rPr lang="fr-FR" baseline="0" dirty="0"/>
              <a:t>Var = 42</a:t>
            </a:r>
          </a:p>
          <a:p>
            <a:r>
              <a:rPr lang="fr-FR" dirty="0" err="1"/>
              <a:t>isset</a:t>
            </a:r>
            <a:r>
              <a:rPr lang="fr-FR" dirty="0"/>
              <a:t> VRAI</a:t>
            </a:r>
            <a:r>
              <a:rPr lang="fr-FR" baseline="0" dirty="0"/>
              <a:t>     </a:t>
            </a:r>
            <a:r>
              <a:rPr lang="fr-FR" baseline="0" dirty="0" err="1"/>
              <a:t>empty</a:t>
            </a:r>
            <a:r>
              <a:rPr lang="fr-FR" baseline="0" dirty="0"/>
              <a:t> FAUX</a:t>
            </a:r>
          </a:p>
          <a:p>
            <a:endParaRPr lang="fr-FR" baseline="0" dirty="0"/>
          </a:p>
          <a:p>
            <a:r>
              <a:rPr lang="fr-FR" baseline="0" dirty="0"/>
              <a:t>Var = « »</a:t>
            </a:r>
          </a:p>
          <a:p>
            <a:r>
              <a:rPr lang="fr-FR" dirty="0" err="1"/>
              <a:t>isset</a:t>
            </a:r>
            <a:r>
              <a:rPr lang="fr-FR" dirty="0"/>
              <a:t> VRAI  </a:t>
            </a:r>
            <a:r>
              <a:rPr lang="fr-FR" baseline="0" dirty="0"/>
              <a:t>   </a:t>
            </a:r>
            <a:r>
              <a:rPr lang="fr-FR" baseline="0" dirty="0" err="1"/>
              <a:t>empty</a:t>
            </a:r>
            <a:r>
              <a:rPr lang="fr-FR" baseline="0" dirty="0"/>
              <a:t> VRAI</a:t>
            </a:r>
          </a:p>
          <a:p>
            <a:endParaRPr lang="fr-FR" dirty="0"/>
          </a:p>
          <a:p>
            <a:r>
              <a:rPr lang="fr-FR" dirty="0" err="1"/>
              <a:t>unset</a:t>
            </a:r>
            <a:r>
              <a:rPr lang="fr-FR" dirty="0"/>
              <a:t> Var</a:t>
            </a:r>
          </a:p>
          <a:p>
            <a:r>
              <a:rPr lang="fr-FR" dirty="0" err="1"/>
              <a:t>isset</a:t>
            </a:r>
            <a:r>
              <a:rPr lang="fr-FR" dirty="0"/>
              <a:t> FAUX</a:t>
            </a:r>
            <a:r>
              <a:rPr lang="fr-FR" baseline="0" dirty="0"/>
              <a:t>     </a:t>
            </a:r>
            <a:r>
              <a:rPr lang="fr-FR" baseline="0" dirty="0" err="1"/>
              <a:t>empty</a:t>
            </a:r>
            <a:r>
              <a:rPr lang="fr-FR" baseline="0" dirty="0"/>
              <a:t> VRAI</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57</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PHP étant faiblement typé, on peut facilement « écrire » des types qui</a:t>
            </a:r>
            <a:r>
              <a:rPr lang="fr-FR" baseline="0" dirty="0"/>
              <a:t> n’ont pas toujours de représentation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58</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Comme</a:t>
            </a:r>
            <a:r>
              <a:rPr lang="fr-FR" baseline="0" dirty="0"/>
              <a:t> VAR n’a pas été définie, </a:t>
            </a:r>
            <a:r>
              <a:rPr lang="fr-FR" baseline="0" dirty="0" err="1"/>
              <a:t>is_null</a:t>
            </a:r>
            <a:r>
              <a:rPr lang="fr-FR" baseline="0" dirty="0"/>
              <a:t> et </a:t>
            </a:r>
            <a:r>
              <a:rPr lang="fr-FR" baseline="0" dirty="0" err="1"/>
              <a:t>empty</a:t>
            </a:r>
            <a:r>
              <a:rPr lang="fr-FR" baseline="0" dirty="0"/>
              <a:t> valident que le contenu est vide… mais « </a:t>
            </a:r>
            <a:r>
              <a:rPr lang="fr-FR" baseline="0" dirty="0" err="1"/>
              <a:t>is_null</a:t>
            </a:r>
            <a:r>
              <a:rPr lang="fr-FR" baseline="0" dirty="0"/>
              <a:t> » déclenche une alerte ! (à ne pas utiliser dans ce cas)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59</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60</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61</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communiquer, il faut un protocole :</a:t>
            </a:r>
            <a:r>
              <a:rPr lang="fr-FR" baseline="0" dirty="0"/>
              <a:t> HTTP</a:t>
            </a:r>
            <a:br>
              <a:rPr lang="fr-FR" baseline="0" dirty="0"/>
            </a:br>
            <a:r>
              <a:rPr lang="fr-FR" baseline="0" dirty="0"/>
              <a:t>(tout comme il existe FTP pour transférer des </a:t>
            </a:r>
            <a:r>
              <a:rPr lang="fr-FR" baseline="0"/>
              <a:t>fichiers)</a:t>
            </a:r>
          </a:p>
          <a:p>
            <a:r>
              <a:rPr lang="fr-FR" baseline="0"/>
              <a:t>Pour demande une resource en ligne il y a un protocole à suivre, protocol de communication pour le web, c’est http</a:t>
            </a:r>
          </a:p>
          <a:p>
            <a:r>
              <a:rPr lang="fr-FR" baseline="0"/>
              <a:t>GET : permet d’envoyer des inforamtion de navigateur vers le serveurs, </a:t>
            </a:r>
          </a:p>
          <a:p>
            <a:r>
              <a:rPr lang="fr-FR" baseline="0"/>
              <a:t>Serveur web : va lire la requete et excuter la requete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62</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63</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64</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65</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66</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67</a:t>
            </a:fld>
            <a:endParaRPr lang="fr-FR"/>
          </a:p>
        </p:txBody>
      </p:sp>
    </p:spTree>
    <p:extLst>
      <p:ext uri="{BB962C8B-B14F-4D97-AF65-F5344CB8AC3E}">
        <p14:creationId xmlns:p14="http://schemas.microsoft.com/office/powerpoint/2010/main" val="35897756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68</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Attention, vous n’avez pas à prévoir dans vos programmes tous les codes… c’est Apache</a:t>
            </a:r>
            <a:r>
              <a:rPr lang="fr-FR" baseline="0" dirty="0"/>
              <a:t> qui gère les cas classiques, et vous qui gérez les cas particuliers…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69</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N’est pas</a:t>
            </a:r>
            <a:r>
              <a:rPr lang="fr-FR" baseline="0" dirty="0"/>
              <a:t> nécessaire, sauf dans certains cas très précis…</a:t>
            </a:r>
            <a:br>
              <a:rPr lang="fr-FR" baseline="0" dirty="0"/>
            </a:br>
            <a:r>
              <a:rPr lang="fr-FR" baseline="0" dirty="0"/>
              <a:t>Ex :</a:t>
            </a:r>
          </a:p>
          <a:p>
            <a:pPr marL="171450" indent="-171450">
              <a:buFontTx/>
              <a:buChar char="-"/>
            </a:pPr>
            <a:r>
              <a:rPr lang="fr-FR" baseline="0" dirty="0"/>
              <a:t>Un dossier ou un précédent site hébergé avec un autre nom de domaine est déplacé, vous mettez en place la redirection vous-même</a:t>
            </a:r>
          </a:p>
          <a:p>
            <a:pPr marL="171450" indent="-171450">
              <a:buFontTx/>
              <a:buChar char="-"/>
            </a:pPr>
            <a:r>
              <a:rPr lang="fr-FR" baseline="0" dirty="0"/>
              <a:t>Vous souhaitez empêcher l’accès direct à une ressource : « pas de lien/URL direct(e) vers ce fichier », PHP lira le fichier sur le serveur, puis enverra les en-têtes nécessaires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70</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71</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Lorsqu’Apache voit qu’on lui demande une ressource</a:t>
            </a:r>
            <a:r>
              <a:rPr lang="fr-FR" baseline="0" dirty="0"/>
              <a:t> explicitement PHP, par défaut il renverrait la page telle quelle avec le code PHP.</a:t>
            </a:r>
          </a:p>
          <a:p>
            <a:r>
              <a:rPr lang="fr-FR" baseline="0" dirty="0"/>
              <a:t>Mais, lorsqu’il est configuré correctement, chaque ressource se terminant par « .</a:t>
            </a:r>
            <a:r>
              <a:rPr lang="fr-FR" baseline="0" dirty="0" err="1"/>
              <a:t>php</a:t>
            </a:r>
            <a:r>
              <a:rPr lang="fr-FR" baseline="0" dirty="0"/>
              <a:t> » sera envoyée dans l’application PHP qui produira un document.</a:t>
            </a:r>
          </a:p>
          <a:p>
            <a:r>
              <a:rPr lang="fr-FR" baseline="0" dirty="0"/>
              <a:t>Ce document sera récupéré par Apache qui le renverra ensuite au client.</a:t>
            </a:r>
          </a:p>
          <a:p>
            <a:endParaRPr lang="fr-FR" baseline="0" dirty="0"/>
          </a:p>
          <a:p>
            <a:r>
              <a:rPr lang="fr-FR" baseline="0" dirty="0"/>
              <a:t>PHP n’est pas un serveur web, c’est uniquement un programme de pré-</a:t>
            </a:r>
            <a:r>
              <a:rPr lang="fr-FR" baseline="0" dirty="0" err="1"/>
              <a:t>processing</a:t>
            </a:r>
            <a:r>
              <a:rPr lang="fr-FR" baseline="0" dirty="0"/>
              <a:t> comme l’indique son nom…</a:t>
            </a:r>
            <a:br>
              <a:rPr lang="fr-FR" baseline="0" dirty="0"/>
            </a:br>
            <a:r>
              <a:rPr lang="fr-FR" baseline="0" dirty="0"/>
              <a:t>Il est même possible d’utiliser PHP pour effectuer des scripts sur Linux en ligne de commande (PHP CLI = Command Line Interface)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PHP demande à Apache de modifier</a:t>
            </a:r>
            <a:r>
              <a:rPr lang="fr-FR" baseline="0" dirty="0"/>
              <a:t> </a:t>
            </a:r>
            <a:r>
              <a:rPr lang="fr-FR" dirty="0"/>
              <a:t>les headers par défaut en précisant que</a:t>
            </a:r>
            <a:r>
              <a:rPr lang="fr-FR" baseline="0" dirty="0"/>
              <a:t> du texte au format HTML sera envoyé.</a:t>
            </a:r>
          </a:p>
          <a:p>
            <a:r>
              <a:rPr lang="fr-FR" baseline="0" dirty="0"/>
              <a:t>Le texte envoyé au navigateur est simplement « Ceci est le contenu ».</a:t>
            </a:r>
          </a:p>
          <a:p>
            <a:r>
              <a:rPr lang="fr-FR" baseline="0" dirty="0"/>
              <a:t>C’est le mode par défaut des navigateurs </a:t>
            </a:r>
            <a:r>
              <a:rPr lang="fr-FR" baseline="0" dirty="0" err="1"/>
              <a:t>webs</a:t>
            </a:r>
            <a:r>
              <a:rPr lang="fr-FR" baseline="0" dirty="0"/>
              <a:t> : lire et interpréter du HTML.</a:t>
            </a:r>
          </a:p>
          <a:p>
            <a:endParaRPr lang="fr-FR" baseline="0" dirty="0"/>
          </a:p>
          <a:p>
            <a:r>
              <a:rPr lang="fr-FR" baseline="0" dirty="0"/>
              <a:t>Nous allons essayer d’envoyer ce même texte avec différents headers et voir le comportement du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73</a:t>
            </a:fld>
            <a:endParaRPr lang="fr-FR"/>
          </a:p>
        </p:txBody>
      </p:sp>
    </p:spTree>
    <p:extLst>
      <p:ext uri="{BB962C8B-B14F-4D97-AF65-F5344CB8AC3E}">
        <p14:creationId xmlns:p14="http://schemas.microsoft.com/office/powerpoint/2010/main" val="526088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navigateur essaye avec ses fonctions de lire une image,</a:t>
            </a:r>
            <a:r>
              <a:rPr lang="fr-FR" baseline="0" dirty="0"/>
              <a:t> même si ce n’en est pas une.</a:t>
            </a:r>
            <a:br>
              <a:rPr lang="fr-FR" baseline="0" dirty="0"/>
            </a:br>
            <a:r>
              <a:rPr lang="fr-FR" baseline="0" dirty="0"/>
              <a:t>Le serveur web lui a dit qu’il s’agissait d’une image, le navigateur ne réfléchit pas et cherche à afficher une image, rien d’autre.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74</a:t>
            </a:fld>
            <a:endParaRPr lang="fr-FR"/>
          </a:p>
        </p:txBody>
      </p:sp>
    </p:spTree>
    <p:extLst>
      <p:ext uri="{BB962C8B-B14F-4D97-AF65-F5344CB8AC3E}">
        <p14:creationId xmlns:p14="http://schemas.microsoft.com/office/powerpoint/2010/main" val="1362491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serveur web a déclaré qu’il s’agissait d’une vidéo, le navigateur</a:t>
            </a:r>
            <a:r>
              <a:rPr lang="fr-FR" baseline="0" dirty="0"/>
              <a:t> lance son lecteur de vidéos sur les données qu’il lit.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75</a:t>
            </a:fld>
            <a:endParaRPr lang="fr-FR"/>
          </a:p>
        </p:txBody>
      </p:sp>
    </p:spTree>
    <p:extLst>
      <p:ext uri="{BB962C8B-B14F-4D97-AF65-F5344CB8AC3E}">
        <p14:creationId xmlns:p14="http://schemas.microsoft.com/office/powerpoint/2010/main" val="9750364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application/octet-</a:t>
            </a:r>
            <a:r>
              <a:rPr lang="fr-FR" dirty="0" err="1"/>
              <a:t>stream</a:t>
            </a:r>
            <a:r>
              <a:rPr lang="fr-FR" dirty="0"/>
              <a:t> » sert en général à télécharger les données qui suivent dans</a:t>
            </a:r>
            <a:r>
              <a:rPr lang="fr-FR" baseline="0" dirty="0"/>
              <a:t> un seul fichier.</a:t>
            </a:r>
          </a:p>
          <a:p>
            <a:r>
              <a:rPr lang="fr-FR" baseline="0" dirty="0"/>
              <a:t>Ici on envoie « Ceci est le contenu » dans un fichier…</a:t>
            </a:r>
            <a:br>
              <a:rPr lang="fr-FR" baseline="0" dirty="0"/>
            </a:br>
            <a:endParaRPr lang="fr-FR" baseline="0" dirty="0"/>
          </a:p>
          <a:p>
            <a:r>
              <a:rPr lang="fr-FR" baseline="0" dirty="0"/>
              <a:t>« Ceci » = 4 octets  ;  « est » = 3 octets  ;  « le » = 2 octets  ;  « contenu » = 7 octets  ;  3 espaces = 3 octets  ;  2 retours à la ligne = 2 octets</a:t>
            </a:r>
          </a:p>
          <a:p>
            <a:r>
              <a:rPr lang="fr-FR" baseline="0" dirty="0"/>
              <a:t>4 + 3 + 7 + 2 + 2 + 3    =    7 + 7 + 7    =    21 octets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76</a:t>
            </a:fld>
            <a:endParaRPr lang="fr-FR"/>
          </a:p>
        </p:txBody>
      </p:sp>
    </p:spTree>
    <p:extLst>
      <p:ext uri="{BB962C8B-B14F-4D97-AF65-F5344CB8AC3E}">
        <p14:creationId xmlns:p14="http://schemas.microsoft.com/office/powerpoint/2010/main" val="1798225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77</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Basename</a:t>
            </a:r>
            <a:r>
              <a:rPr lang="fr-FR" baseline="0" dirty="0"/>
              <a:t> = récupère le nom du fichier (sans l’arborescence)</a:t>
            </a:r>
          </a:p>
          <a:p>
            <a:r>
              <a:rPr lang="fr-FR" baseline="0" dirty="0" err="1"/>
              <a:t>Filesize</a:t>
            </a:r>
            <a:r>
              <a:rPr lang="fr-FR" baseline="0" dirty="0"/>
              <a:t> = récupère la taille du fichier, afin que le client connaisse à l’avance la taille du fichier (et suive l’avancement du téléchargement)</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78</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Faiblement typé</a:t>
            </a:r>
            <a:r>
              <a:rPr lang="fr-FR" baseline="0" dirty="0"/>
              <a:t> = il est possible de lui </a:t>
            </a:r>
            <a:r>
              <a:rPr lang="fr-FR" baseline="0"/>
              <a:t>faire beaucoup </a:t>
            </a:r>
            <a:r>
              <a:rPr lang="fr-FR" baseline="0" dirty="0"/>
              <a:t>de choses qui n’ont pas de sens</a:t>
            </a:r>
          </a:p>
          <a:p>
            <a:endParaRPr lang="fr-FR" baseline="0" dirty="0"/>
          </a:p>
          <a:p>
            <a:r>
              <a:rPr lang="fr-FR" baseline="0" dirty="0"/>
              <a:t>Exemple de comparaisons anormales :</a:t>
            </a:r>
          </a:p>
          <a:p>
            <a:r>
              <a:rPr lang="fr-FR" baseline="0" dirty="0"/>
              <a:t>&lt;?</a:t>
            </a:r>
            <a:r>
              <a:rPr lang="fr-FR" baseline="0" dirty="0" err="1"/>
              <a:t>php</a:t>
            </a:r>
            <a:endParaRPr lang="fr-FR" baseline="0" dirty="0"/>
          </a:p>
          <a:p>
            <a:r>
              <a:rPr lang="fr-FR" baseline="0" dirty="0"/>
              <a:t>if (5 </a:t>
            </a:r>
            <a:r>
              <a:rPr lang="fr-FR" baseline="0"/>
              <a:t>== '5</a:t>
            </a:r>
            <a:r>
              <a:rPr lang="fr-FR" baseline="0" dirty="0"/>
              <a:t>')</a:t>
            </a:r>
          </a:p>
          <a:p>
            <a:r>
              <a:rPr lang="fr-FR" baseline="0" dirty="0"/>
              <a:t>{ </a:t>
            </a:r>
            <a:r>
              <a:rPr lang="fr-FR" baseline="0" dirty="0" err="1"/>
              <a:t>echo</a:t>
            </a:r>
            <a:r>
              <a:rPr lang="fr-FR" baseline="0" dirty="0"/>
              <a:t> "</a:t>
            </a:r>
            <a:r>
              <a:rPr lang="fr-FR" baseline="0" dirty="0" err="1"/>
              <a:t>true</a:t>
            </a:r>
            <a:r>
              <a:rPr lang="fr-FR" baseline="0" dirty="0"/>
              <a:t>"; }</a:t>
            </a:r>
          </a:p>
          <a:p>
            <a:r>
              <a:rPr lang="fr-FR" baseline="0" dirty="0" err="1"/>
              <a:t>else</a:t>
            </a:r>
            <a:endParaRPr lang="fr-FR" baseline="0" dirty="0"/>
          </a:p>
          <a:p>
            <a:r>
              <a:rPr lang="fr-FR" baseline="0" dirty="0"/>
              <a:t>{ </a:t>
            </a:r>
            <a:r>
              <a:rPr lang="fr-FR" baseline="0" dirty="0" err="1"/>
              <a:t>echo</a:t>
            </a:r>
            <a:r>
              <a:rPr lang="fr-FR" baseline="0" dirty="0"/>
              <a:t> "false"; }</a:t>
            </a:r>
          </a:p>
          <a:p>
            <a:r>
              <a:rPr lang="fr-FR" baseline="0" dirty="0"/>
              <a:t>?&gt;</a:t>
            </a:r>
          </a:p>
          <a:p>
            <a:pPr marL="171450" indent="-171450">
              <a:buFont typeface="Symbol"/>
              <a:buChar char="Þ"/>
            </a:pPr>
            <a:r>
              <a:rPr lang="fr-FR" baseline="0" dirty="0" err="1"/>
              <a:t>True</a:t>
            </a:r>
            <a:endParaRPr lang="fr-FR" baseline="0" dirty="0"/>
          </a:p>
          <a:p>
            <a:pPr marL="171450" indent="-171450">
              <a:buFont typeface="Symbol"/>
              <a:buChar char="Þ"/>
            </a:pPr>
            <a:endParaRPr lang="fr-FR" baseline="0" dirty="0"/>
          </a:p>
          <a:p>
            <a:pPr marL="0" indent="0">
              <a:buFont typeface="Symbol"/>
              <a:buNone/>
            </a:pPr>
            <a:endParaRPr lang="fr-FR" baseline="0" dirty="0"/>
          </a:p>
          <a:p>
            <a:r>
              <a:rPr lang="fr-FR" baseline="0" dirty="0"/>
              <a:t>&lt;?</a:t>
            </a:r>
            <a:r>
              <a:rPr lang="fr-FR" baseline="0" dirty="0" err="1"/>
              <a:t>php</a:t>
            </a:r>
            <a:endParaRPr lang="fr-FR" baseline="0" dirty="0"/>
          </a:p>
          <a:p>
            <a:r>
              <a:rPr lang="fr-FR" baseline="0" dirty="0"/>
              <a:t>if (50 == "50     ")</a:t>
            </a:r>
          </a:p>
          <a:p>
            <a:r>
              <a:rPr lang="fr-FR" baseline="0" dirty="0"/>
              <a:t>{ </a:t>
            </a:r>
            <a:r>
              <a:rPr lang="fr-FR" baseline="0" dirty="0" err="1"/>
              <a:t>echo</a:t>
            </a:r>
            <a:r>
              <a:rPr lang="fr-FR" baseline="0" dirty="0"/>
              <a:t> "</a:t>
            </a:r>
            <a:r>
              <a:rPr lang="fr-FR" baseline="0" dirty="0" err="1"/>
              <a:t>true</a:t>
            </a:r>
            <a:r>
              <a:rPr lang="fr-FR" baseline="0" dirty="0"/>
              <a:t>"; }</a:t>
            </a:r>
          </a:p>
          <a:p>
            <a:r>
              <a:rPr lang="fr-FR" baseline="0" dirty="0" err="1"/>
              <a:t>else</a:t>
            </a:r>
            <a:endParaRPr lang="fr-FR" baseline="0" dirty="0"/>
          </a:p>
          <a:p>
            <a:r>
              <a:rPr lang="fr-FR" baseline="0" dirty="0"/>
              <a:t>{ </a:t>
            </a:r>
            <a:r>
              <a:rPr lang="fr-FR" baseline="0" dirty="0" err="1"/>
              <a:t>echo</a:t>
            </a:r>
            <a:r>
              <a:rPr lang="fr-FR" baseline="0" dirty="0"/>
              <a:t> "false"; }</a:t>
            </a:r>
          </a:p>
          <a:p>
            <a:r>
              <a:rPr lang="fr-FR" baseline="0" dirty="0"/>
              <a:t>?&gt;</a:t>
            </a:r>
          </a:p>
          <a:p>
            <a:pPr marL="171450" indent="-171450">
              <a:buFont typeface="Symbol"/>
              <a:buChar char="Þ"/>
            </a:pPr>
            <a:r>
              <a:rPr lang="fr-FR" baseline="0" dirty="0" err="1"/>
              <a:t>True</a:t>
            </a:r>
            <a:endParaRPr lang="fr-FR" baseline="0" dirty="0"/>
          </a:p>
          <a:p>
            <a:pPr marL="0" indent="0">
              <a:buFont typeface="Symbol"/>
              <a:buNone/>
            </a:pPr>
            <a:endParaRPr lang="fr-FR" baseline="0"/>
          </a:p>
          <a:p>
            <a:pPr marL="0" indent="0">
              <a:buFont typeface="Symbol"/>
              <a:buNone/>
            </a:pPr>
            <a:r>
              <a:rPr lang="fr-FR" baseline="0"/>
              <a:t>// il a deux operateur de comparaison,alors il va teste le type de variable </a:t>
            </a:r>
            <a:endParaRPr lang="fr-FR" baseline="0" dirty="0"/>
          </a:p>
          <a:p>
            <a:pPr marL="0" indent="0">
              <a:buFont typeface="Symbol"/>
              <a:buNone/>
            </a:pPr>
            <a:r>
              <a:rPr lang="fr-FR" baseline="0" dirty="0"/>
              <a:t>&lt;?</a:t>
            </a:r>
            <a:r>
              <a:rPr lang="fr-FR" baseline="0" dirty="0" err="1"/>
              <a:t>php</a:t>
            </a:r>
            <a:endParaRPr lang="fr-FR" baseline="0" dirty="0"/>
          </a:p>
          <a:p>
            <a:pPr marL="0" indent="0">
              <a:buFont typeface="Symbol"/>
              <a:buNone/>
            </a:pPr>
            <a:r>
              <a:rPr lang="fr-FR" baseline="0" dirty="0"/>
              <a:t>if (5 === "</a:t>
            </a:r>
            <a:r>
              <a:rPr lang="fr-FR" baseline="0"/>
              <a:t>5")</a:t>
            </a:r>
            <a:endParaRPr lang="fr-FR" baseline="0" dirty="0"/>
          </a:p>
          <a:p>
            <a:pPr marL="0" indent="0">
              <a:buFont typeface="Symbol"/>
              <a:buNone/>
            </a:pPr>
            <a:r>
              <a:rPr lang="fr-FR" baseline="0" dirty="0"/>
              <a:t>{ </a:t>
            </a:r>
            <a:r>
              <a:rPr lang="fr-FR" baseline="0" dirty="0" err="1"/>
              <a:t>echo</a:t>
            </a:r>
            <a:r>
              <a:rPr lang="fr-FR" baseline="0" dirty="0"/>
              <a:t> "</a:t>
            </a:r>
            <a:r>
              <a:rPr lang="fr-FR" baseline="0" dirty="0" err="1"/>
              <a:t>true</a:t>
            </a:r>
            <a:r>
              <a:rPr lang="fr-FR" baseline="0" dirty="0"/>
              <a:t>"; }</a:t>
            </a:r>
          </a:p>
          <a:p>
            <a:pPr marL="0" indent="0">
              <a:buFont typeface="Symbol"/>
              <a:buNone/>
            </a:pPr>
            <a:r>
              <a:rPr lang="fr-FR" baseline="0" dirty="0" err="1"/>
              <a:t>else</a:t>
            </a:r>
            <a:endParaRPr lang="fr-FR" baseline="0" dirty="0"/>
          </a:p>
          <a:p>
            <a:pPr marL="0" indent="0">
              <a:buFont typeface="Symbol"/>
              <a:buNone/>
            </a:pPr>
            <a:r>
              <a:rPr lang="fr-FR" baseline="0" dirty="0"/>
              <a:t>{ </a:t>
            </a:r>
            <a:r>
              <a:rPr lang="fr-FR" baseline="0" dirty="0" err="1"/>
              <a:t>echo</a:t>
            </a:r>
            <a:r>
              <a:rPr lang="fr-FR" baseline="0" dirty="0"/>
              <a:t> "false"; }</a:t>
            </a:r>
          </a:p>
          <a:p>
            <a:pPr marL="0" indent="0">
              <a:buFont typeface="Symbol"/>
              <a:buNone/>
            </a:pPr>
            <a:r>
              <a:rPr lang="fr-FR" baseline="0" dirty="0"/>
              <a:t>?&gt;</a:t>
            </a:r>
          </a:p>
          <a:p>
            <a:pPr marL="171450" indent="-171450">
              <a:buFont typeface="Symbol"/>
              <a:buChar char="Þ"/>
            </a:pPr>
            <a:r>
              <a:rPr lang="fr-FR" baseline="0" dirty="0"/>
              <a:t>False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a:t>
            </a:fld>
            <a:endParaRPr lang="fr-FR"/>
          </a:p>
        </p:txBody>
      </p:sp>
    </p:spTree>
    <p:extLst>
      <p:ext uri="{BB962C8B-B14F-4D97-AF65-F5344CB8AC3E}">
        <p14:creationId xmlns:p14="http://schemas.microsoft.com/office/powerpoint/2010/main" val="2277877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La définition des formulaires se fait avec la balise</a:t>
            </a:r>
          </a:p>
          <a:p>
            <a:r>
              <a:rPr lang="fr-FR" sz="1200" b="1" i="0" u="none" strike="noStrike" kern="1200" baseline="0" dirty="0">
                <a:solidFill>
                  <a:schemeClr val="tx1"/>
                </a:solidFill>
                <a:latin typeface="+mn-lt"/>
                <a:ea typeface="+mn-ea"/>
                <a:cs typeface="+mn-cs"/>
              </a:rPr>
              <a:t>&lt;FORM&gt; </a:t>
            </a:r>
            <a:r>
              <a:rPr lang="fr-FR" sz="1200" b="0" i="0" u="none" strike="noStrike" kern="1200" baseline="0" dirty="0">
                <a:solidFill>
                  <a:schemeClr val="tx1"/>
                </a:solidFill>
                <a:latin typeface="+mn-lt"/>
                <a:ea typeface="+mn-ea"/>
                <a:cs typeface="+mn-cs"/>
              </a:rPr>
              <a:t>en utilisant deux attributs suivant :</a:t>
            </a:r>
          </a:p>
          <a:p>
            <a:r>
              <a:rPr lang="fr-FR" sz="1200" b="0" i="0" u="none" strike="noStrike" kern="1200" baseline="0" dirty="0">
                <a:solidFill>
                  <a:schemeClr val="tx1"/>
                </a:solidFill>
                <a:latin typeface="+mn-lt"/>
                <a:ea typeface="+mn-ea"/>
                <a:cs typeface="+mn-cs"/>
              </a:rPr>
              <a:t>• </a:t>
            </a:r>
            <a:r>
              <a:rPr lang="fr-FR" sz="1200" b="1" i="0" u="none" strike="noStrike" kern="1200" baseline="0" dirty="0">
                <a:solidFill>
                  <a:schemeClr val="tx1"/>
                </a:solidFill>
                <a:latin typeface="+mn-lt"/>
                <a:ea typeface="+mn-ea"/>
                <a:cs typeface="+mn-cs"/>
              </a:rPr>
              <a:t>METHOD </a:t>
            </a:r>
            <a:r>
              <a:rPr lang="fr-FR" sz="1200" b="0" i="0" u="none" strike="noStrike" kern="1200" baseline="0" dirty="0">
                <a:solidFill>
                  <a:schemeClr val="tx1"/>
                </a:solidFill>
                <a:latin typeface="+mn-lt"/>
                <a:ea typeface="+mn-ea"/>
                <a:cs typeface="+mn-cs"/>
              </a:rPr>
              <a:t>: pour définir la méthode de transfert des données vers le serveur ; deux valeurs possible «POST» ou «GET» (les données du formulaire seront encodées dans l’URL).</a:t>
            </a:r>
          </a:p>
          <a:p>
            <a:r>
              <a:rPr lang="fr-FR" sz="1200" b="0" i="0" u="none" strike="noStrike" kern="1200" baseline="0" dirty="0">
                <a:solidFill>
                  <a:schemeClr val="tx1"/>
                </a:solidFill>
                <a:latin typeface="+mn-lt"/>
                <a:ea typeface="+mn-ea"/>
                <a:cs typeface="+mn-cs"/>
              </a:rPr>
              <a:t>• </a:t>
            </a:r>
            <a:r>
              <a:rPr lang="fr-FR" sz="1200" b="1" i="0" u="none" strike="noStrike" kern="1200" baseline="0" dirty="0">
                <a:solidFill>
                  <a:schemeClr val="tx1"/>
                </a:solidFill>
                <a:latin typeface="+mn-lt"/>
                <a:ea typeface="+mn-ea"/>
                <a:cs typeface="+mn-cs"/>
              </a:rPr>
              <a:t>ACTION </a:t>
            </a:r>
            <a:r>
              <a:rPr lang="fr-FR" sz="1200" b="0" i="0" u="none" strike="noStrike" kern="1200" baseline="0" dirty="0">
                <a:solidFill>
                  <a:schemeClr val="tx1"/>
                </a:solidFill>
                <a:latin typeface="+mn-lt"/>
                <a:ea typeface="+mn-ea"/>
                <a:cs typeface="+mn-cs"/>
              </a:rPr>
              <a:t>: pour préciser l’action à exécuter lors du l’envoie des données.</a:t>
            </a:r>
          </a:p>
          <a:p>
            <a:endParaRPr lang="fr-FR" sz="1200" b="0" i="0" u="none" strike="noStrike" kern="1200" baseline="0" dirty="0">
              <a:solidFill>
                <a:schemeClr val="tx1"/>
              </a:solidFill>
              <a:latin typeface="+mn-lt"/>
              <a:ea typeface="+mn-ea"/>
              <a:cs typeface="+mn-cs"/>
            </a:endParaRPr>
          </a:p>
          <a:p>
            <a:r>
              <a:rPr lang="fr-FR" sz="1200" b="0" i="0" u="none" strike="noStrike" kern="1200" baseline="0" dirty="0">
                <a:solidFill>
                  <a:schemeClr val="tx1"/>
                </a:solidFill>
                <a:latin typeface="+mn-lt"/>
                <a:ea typeface="+mn-ea"/>
                <a:cs typeface="+mn-cs"/>
              </a:rPr>
              <a:t>Exemple d’utilisation :</a:t>
            </a:r>
          </a:p>
          <a:p>
            <a:r>
              <a:rPr lang="en-US" sz="1200" b="0" i="0" u="none" strike="noStrike" kern="1200" baseline="0">
                <a:solidFill>
                  <a:schemeClr val="tx1"/>
                </a:solidFill>
                <a:latin typeface="+mn-lt"/>
                <a:ea typeface="+mn-ea"/>
                <a:cs typeface="+mn-cs"/>
              </a:rPr>
              <a:t>&lt;form action="ma-page.php" method="post"&gt;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&lt;label for="name"&gt;Nom :&lt;/label&gt;</a:t>
            </a:r>
          </a:p>
          <a:p>
            <a:r>
              <a:rPr lang="en-US" sz="1200" b="0" i="0" u="none" strike="noStrike" kern="1200" baseline="0">
                <a:solidFill>
                  <a:schemeClr val="tx1"/>
                </a:solidFill>
                <a:latin typeface="+mn-lt"/>
                <a:ea typeface="+mn-ea"/>
                <a:cs typeface="+mn-cs"/>
              </a:rPr>
              <a:t>        &lt;input type="text" id="name" name="user_name"&gt;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&lt;label for="mail"&gt;e-mail:&lt;/label&gt;</a:t>
            </a:r>
          </a:p>
          <a:p>
            <a:r>
              <a:rPr lang="en-US" sz="1200" b="0" i="0" u="none" strike="noStrike" kern="1200" baseline="0">
                <a:solidFill>
                  <a:schemeClr val="tx1"/>
                </a:solidFill>
                <a:latin typeface="+mn-lt"/>
                <a:ea typeface="+mn-ea"/>
                <a:cs typeface="+mn-cs"/>
              </a:rPr>
              <a:t>        &lt;input type="email" id="mail" name="user_mail"&gt;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&lt;label for="msg"&gt;Message :&lt;/label&gt;</a:t>
            </a:r>
          </a:p>
          <a:p>
            <a:r>
              <a:rPr lang="en-US" sz="1200" b="0" i="0" u="none" strike="noStrike" kern="1200" baseline="0">
                <a:solidFill>
                  <a:schemeClr val="tx1"/>
                </a:solidFill>
                <a:latin typeface="+mn-lt"/>
                <a:ea typeface="+mn-ea"/>
                <a:cs typeface="+mn-cs"/>
              </a:rPr>
              <a:t>        &lt;textarea id="msg" name="user_message"&gt;&lt;/textarea&gt;</a:t>
            </a:r>
          </a:p>
          <a:p>
            <a:r>
              <a:rPr lang="en-US" sz="1200" b="0" i="0" u="none" strike="noStrike" kern="1200" baseline="0">
                <a:solidFill>
                  <a:schemeClr val="tx1"/>
                </a:solidFill>
                <a:latin typeface="+mn-lt"/>
                <a:ea typeface="+mn-ea"/>
                <a:cs typeface="+mn-cs"/>
              </a:rPr>
              <a:t>    &lt;/div&gt;</a:t>
            </a:r>
          </a:p>
          <a:p>
            <a:r>
              <a:rPr lang="en-US" sz="1200" b="0" i="0" u="none" strike="noStrike" kern="1200" baseline="0">
                <a:solidFill>
                  <a:schemeClr val="tx1"/>
                </a:solidFill>
                <a:latin typeface="+mn-lt"/>
                <a:ea typeface="+mn-ea"/>
                <a:cs typeface="+mn-cs"/>
              </a:rPr>
              <a:t>	&lt;br /&gt; &lt;br /&gt; &lt;br /&gt;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	</a:t>
            </a:r>
            <a:r>
              <a:rPr lang="fr-FR" b="1">
                <a:solidFill>
                  <a:srgbClr val="000000"/>
                </a:solidFill>
              </a:rPr>
              <a:t>&lt;input type="</a:t>
            </a:r>
            <a:r>
              <a:rPr lang="fr-FR" b="1" u="sng">
                <a:solidFill>
                  <a:srgbClr val="000000"/>
                </a:solidFill>
              </a:rPr>
              <a:t>submit</a:t>
            </a:r>
            <a:r>
              <a:rPr lang="fr-FR" b="1">
                <a:solidFill>
                  <a:srgbClr val="000000"/>
                </a:solidFill>
              </a:rPr>
              <a:t>" value="Envoyer</a:t>
            </a:r>
            <a:r>
              <a:rPr lang="fr-FR">
                <a:solidFill>
                  <a:srgbClr val="000000"/>
                </a:solidFill>
              </a:rPr>
              <a:t>" </a:t>
            </a:r>
            <a:r>
              <a:rPr lang="fr-FR" b="1">
                <a:solidFill>
                  <a:srgbClr val="000000"/>
                </a:solidFill>
              </a:rPr>
              <a:t>/&gt; </a:t>
            </a:r>
          </a:p>
          <a:p>
            <a:pPr marL="0" marR="0" indent="0" algn="l" defTabSz="914400" rtl="0" eaLnBrk="1" fontAlgn="auto" latinLnBrk="0" hangingPunct="1">
              <a:lnSpc>
                <a:spcPct val="100000"/>
              </a:lnSpc>
              <a:spcBef>
                <a:spcPts val="0"/>
              </a:spcBef>
              <a:spcAft>
                <a:spcPts val="0"/>
              </a:spcAft>
              <a:buClrTx/>
              <a:buSzTx/>
              <a:buFontTx/>
              <a:buNone/>
              <a:tabLst/>
              <a:defRPr/>
            </a:pPr>
            <a:r>
              <a:rPr lang="fr-FR" b="1">
                <a:solidFill>
                  <a:srgbClr val="000000"/>
                </a:solidFill>
              </a:rPr>
              <a:t>&lt;input type="reset"  value="Nettoyer" /&gt;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&lt;/form&gt;</a:t>
            </a:r>
          </a:p>
          <a:p>
            <a:r>
              <a:rPr lang="en-US" sz="1200" b="0" i="0" u="none" strike="noStrike" kern="1200" baseline="0">
                <a:solidFill>
                  <a:schemeClr val="tx1"/>
                </a:solidFill>
                <a:latin typeface="+mn-lt"/>
                <a:ea typeface="+mn-ea"/>
                <a:cs typeface="+mn-cs"/>
              </a:rPr>
              <a:t>Il ma</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a:t>
            </a:fld>
            <a:endParaRPr lang="fr-FR"/>
          </a:p>
        </p:txBody>
      </p:sp>
    </p:spTree>
    <p:extLst>
      <p:ext uri="{BB962C8B-B14F-4D97-AF65-F5344CB8AC3E}">
        <p14:creationId xmlns:p14="http://schemas.microsoft.com/office/powerpoint/2010/main" val="3458977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Les éléments d’un formulaire:</a:t>
            </a:r>
          </a:p>
          <a:p>
            <a:r>
              <a:rPr lang="fr-FR" sz="1200" b="1" i="0" u="none" strike="noStrike" kern="1200" baseline="0" dirty="0">
                <a:solidFill>
                  <a:schemeClr val="tx1"/>
                </a:solidFill>
                <a:latin typeface="+mn-lt"/>
                <a:ea typeface="+mn-ea"/>
                <a:cs typeface="+mn-cs"/>
              </a:rPr>
              <a:t>I. INPUT </a:t>
            </a:r>
            <a:r>
              <a:rPr lang="fr-FR" sz="1200" b="0" i="0" u="none" strike="noStrike" kern="1200" baseline="0" dirty="0">
                <a:solidFill>
                  <a:schemeClr val="tx1"/>
                </a:solidFill>
                <a:latin typeface="+mn-lt"/>
                <a:ea typeface="+mn-ea"/>
                <a:cs typeface="+mn-cs"/>
              </a:rPr>
              <a:t>: Champs de saisie de texte et différents types de boutons.</a:t>
            </a:r>
          </a:p>
          <a:p>
            <a:r>
              <a:rPr lang="fr-FR" sz="1200" b="1" i="0" u="none" strike="noStrike" kern="1200" baseline="0" dirty="0">
                <a:solidFill>
                  <a:schemeClr val="tx1"/>
                </a:solidFill>
                <a:latin typeface="+mn-lt"/>
                <a:ea typeface="+mn-ea"/>
                <a:cs typeface="+mn-cs"/>
              </a:rPr>
              <a:t>II. TEXTAREA</a:t>
            </a:r>
            <a:r>
              <a:rPr lang="fr-FR" sz="1200" b="0" i="0" u="none" strike="noStrike" kern="1200" baseline="0" dirty="0">
                <a:solidFill>
                  <a:schemeClr val="tx1"/>
                </a:solidFill>
                <a:latin typeface="+mn-lt"/>
                <a:ea typeface="+mn-ea"/>
                <a:cs typeface="+mn-cs"/>
              </a:rPr>
              <a:t>: zones de texte multi-lignes.</a:t>
            </a:r>
          </a:p>
          <a:p>
            <a:r>
              <a:rPr lang="fr-FR" sz="1200" b="1" i="0" u="none" strike="noStrike" kern="1200" baseline="0" dirty="0">
                <a:solidFill>
                  <a:schemeClr val="tx1"/>
                </a:solidFill>
                <a:latin typeface="+mn-lt"/>
                <a:ea typeface="+mn-ea"/>
                <a:cs typeface="+mn-cs"/>
              </a:rPr>
              <a:t>III. SELECT</a:t>
            </a:r>
            <a:r>
              <a:rPr lang="fr-FR" sz="1200" b="0" i="0" u="none" strike="noStrike" kern="1200" baseline="0" dirty="0">
                <a:solidFill>
                  <a:schemeClr val="tx1"/>
                </a:solidFill>
                <a:latin typeface="+mn-lt"/>
                <a:ea typeface="+mn-ea"/>
                <a:cs typeface="+mn-cs"/>
              </a:rPr>
              <a:t>: Listes déroulantes.</a:t>
            </a:r>
          </a:p>
          <a:p>
            <a:r>
              <a:rPr lang="fr-FR" sz="1200" b="1" i="0" u="none" strike="noStrike" kern="1200" baseline="0" dirty="0">
                <a:solidFill>
                  <a:schemeClr val="tx1"/>
                </a:solidFill>
                <a:latin typeface="+mn-lt"/>
                <a:ea typeface="+mn-ea"/>
                <a:cs typeface="+mn-cs"/>
              </a:rPr>
              <a:t>IV. FIELDSET</a:t>
            </a:r>
            <a:r>
              <a:rPr lang="fr-FR" sz="1200" b="0" i="0" u="none" strike="noStrike" kern="1200" baseline="0" dirty="0">
                <a:solidFill>
                  <a:schemeClr val="tx1"/>
                </a:solidFill>
                <a:latin typeface="+mn-lt"/>
                <a:ea typeface="+mn-ea"/>
                <a:cs typeface="+mn-cs"/>
              </a:rPr>
              <a:t>: regrouper des éléments du formulaire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a:t>
            </a:fld>
            <a:endParaRPr lang="fr-FR"/>
          </a:p>
        </p:txBody>
      </p:sp>
    </p:spTree>
    <p:extLst>
      <p:ext uri="{BB962C8B-B14F-4D97-AF65-F5344CB8AC3E}">
        <p14:creationId xmlns:p14="http://schemas.microsoft.com/office/powerpoint/2010/main" val="2499007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1200" b="1" i="0" u="none" strike="noStrike" kern="1200" baseline="0">
                <a:solidFill>
                  <a:schemeClr val="tx1"/>
                </a:solidFill>
                <a:latin typeface="+mn-lt"/>
                <a:ea typeface="+mn-ea"/>
                <a:cs typeface="+mn-cs"/>
              </a:rPr>
              <a:t>INPUT </a:t>
            </a:r>
            <a:r>
              <a:rPr lang="fr-FR" sz="1200" b="0" i="0" u="none" strike="noStrike" kern="1200" baseline="0">
                <a:solidFill>
                  <a:schemeClr val="tx1"/>
                </a:solidFill>
                <a:latin typeface="+mn-lt"/>
                <a:ea typeface="+mn-ea"/>
                <a:cs typeface="+mn-cs"/>
              </a:rPr>
              <a:t>: Champs de saisie de texte et différents types de boutons à définir avec l’attribut </a:t>
            </a:r>
            <a:r>
              <a:rPr lang="fr-FR" sz="1200" b="1" i="0" u="none" strike="noStrike" kern="1200" baseline="0">
                <a:solidFill>
                  <a:schemeClr val="tx1"/>
                </a:solidFill>
                <a:latin typeface="+mn-lt"/>
                <a:ea typeface="+mn-ea"/>
                <a:cs typeface="+mn-cs"/>
              </a:rPr>
              <a:t>TYPE </a:t>
            </a:r>
            <a:r>
              <a:rPr lang="fr-FR" sz="1200" b="0" i="0" u="none" strike="noStrike" kern="1200" baseline="0">
                <a:solidFill>
                  <a:schemeClr val="tx1"/>
                </a:solidFill>
                <a:latin typeface="+mn-lt"/>
                <a:ea typeface="+mn-ea"/>
                <a:cs typeface="+mn-cs"/>
              </a:rPr>
              <a:t>:</a:t>
            </a:r>
          </a:p>
          <a:p>
            <a:r>
              <a:rPr lang="fr-FR" sz="1200" b="1" i="0" u="none" strike="noStrike" kern="1200" baseline="0">
                <a:solidFill>
                  <a:schemeClr val="tx1"/>
                </a:solidFill>
                <a:latin typeface="+mn-lt"/>
                <a:ea typeface="+mn-ea"/>
                <a:cs typeface="+mn-cs"/>
              </a:rPr>
              <a:t>1. Text</a:t>
            </a:r>
            <a:r>
              <a:rPr lang="fr-FR" sz="1200" b="0" i="0" u="none" strike="noStrike" kern="1200" baseline="0">
                <a:solidFill>
                  <a:schemeClr val="tx1"/>
                </a:solidFill>
                <a:latin typeface="+mn-lt"/>
                <a:ea typeface="+mn-ea"/>
                <a:cs typeface="+mn-cs"/>
              </a:rPr>
              <a:t>: une zone de texte à une seule ligne</a:t>
            </a:r>
          </a:p>
          <a:p>
            <a:r>
              <a:rPr lang="en-US" sz="1200" b="0" i="0" u="none" strike="noStrike" kern="1200" baseline="0">
                <a:solidFill>
                  <a:schemeClr val="tx1"/>
                </a:solidFill>
                <a:latin typeface="+mn-lt"/>
                <a:ea typeface="+mn-ea"/>
                <a:cs typeface="+mn-cs"/>
              </a:rPr>
              <a:t>&lt;input type="text" id="toto" name="titi" </a:t>
            </a:r>
            <a:r>
              <a:rPr lang="en-US" sz="1200" b="0" i="1" u="none" strike="noStrike" kern="1200" baseline="0">
                <a:solidFill>
                  <a:schemeClr val="tx1"/>
                </a:solidFill>
                <a:latin typeface="+mn-lt"/>
                <a:ea typeface="+mn-ea"/>
                <a:cs typeface="+mn-cs"/>
              </a:rPr>
              <a:t>{autofocus/</a:t>
            </a:r>
            <a:r>
              <a:rPr lang="fr-FR" sz="1200" b="0" i="1" u="none" strike="noStrike" kern="1200" baseline="0">
                <a:solidFill>
                  <a:schemeClr val="tx1"/>
                </a:solidFill>
                <a:latin typeface="+mn-lt"/>
                <a:ea typeface="+mn-ea"/>
                <a:cs typeface="+mn-cs"/>
              </a:rPr>
              <a:t>required} </a:t>
            </a:r>
            <a:r>
              <a:rPr lang="fr-FR" sz="1200" b="0" i="0" u="none" strike="noStrike" kern="1200" baseline="0">
                <a:solidFill>
                  <a:schemeClr val="tx1"/>
                </a:solidFill>
                <a:latin typeface="+mn-lt"/>
                <a:ea typeface="+mn-ea"/>
                <a:cs typeface="+mn-cs"/>
              </a:rPr>
              <a:t>/&gt;</a:t>
            </a:r>
          </a:p>
          <a:p>
            <a:r>
              <a:rPr lang="fr-FR" sz="1200" b="0" i="0" u="none" strike="noStrike" kern="1200" baseline="0">
                <a:solidFill>
                  <a:schemeClr val="tx1"/>
                </a:solidFill>
                <a:latin typeface="+mn-lt"/>
                <a:ea typeface="+mn-ea"/>
                <a:cs typeface="+mn-cs"/>
              </a:rPr>
              <a:t>• </a:t>
            </a:r>
            <a:r>
              <a:rPr lang="fr-FR" sz="1200" b="1" i="0" u="none" strike="noStrike" kern="1200" baseline="0">
                <a:solidFill>
                  <a:schemeClr val="tx1"/>
                </a:solidFill>
                <a:latin typeface="+mn-lt"/>
                <a:ea typeface="+mn-ea"/>
                <a:cs typeface="+mn-cs"/>
              </a:rPr>
              <a:t>ID </a:t>
            </a:r>
            <a:r>
              <a:rPr lang="fr-FR" sz="1200" b="0" i="0" u="none" strike="noStrike" kern="1200" baseline="0">
                <a:solidFill>
                  <a:schemeClr val="tx1"/>
                </a:solidFill>
                <a:latin typeface="+mn-lt"/>
                <a:ea typeface="+mn-ea"/>
                <a:cs typeface="+mn-cs"/>
              </a:rPr>
              <a:t>: est un attribut lu par le navigateur (en HTML, CSS ou Javascript) ;</a:t>
            </a:r>
          </a:p>
          <a:p>
            <a:r>
              <a:rPr lang="fr-FR" sz="1200" b="0" i="0" u="none" strike="noStrike" kern="1200" baseline="0">
                <a:solidFill>
                  <a:schemeClr val="tx1"/>
                </a:solidFill>
                <a:latin typeface="+mn-lt"/>
                <a:ea typeface="+mn-ea"/>
                <a:cs typeface="+mn-cs"/>
              </a:rPr>
              <a:t>• </a:t>
            </a:r>
            <a:r>
              <a:rPr lang="fr-FR" sz="1200" b="1" i="0" u="none" strike="noStrike" kern="1200" baseline="0">
                <a:solidFill>
                  <a:schemeClr val="tx1"/>
                </a:solidFill>
                <a:latin typeface="+mn-lt"/>
                <a:ea typeface="+mn-ea"/>
                <a:cs typeface="+mn-cs"/>
              </a:rPr>
              <a:t>NAME </a:t>
            </a:r>
            <a:r>
              <a:rPr lang="fr-FR" sz="1200" b="0" i="0" u="none" strike="noStrike" kern="1200" baseline="0">
                <a:solidFill>
                  <a:schemeClr val="tx1"/>
                </a:solidFill>
                <a:latin typeface="+mn-lt"/>
                <a:ea typeface="+mn-ea"/>
                <a:cs typeface="+mn-cs"/>
              </a:rPr>
              <a:t>: sert à PHP lors de la validation d'un formulaire. Coté PHP à la valeur de la zone du texte est récupérée en PHP par la variable _$POST[‘titi’], par contre la variable utilisée en css pour donner du style à la zone est #toto{…}.</a:t>
            </a:r>
          </a:p>
          <a:p>
            <a:r>
              <a:rPr lang="fr-FR" sz="1200" b="0" i="0" u="none" strike="noStrike" kern="1200" baseline="0">
                <a:solidFill>
                  <a:schemeClr val="tx1"/>
                </a:solidFill>
                <a:latin typeface="+mn-lt"/>
                <a:ea typeface="+mn-ea"/>
                <a:cs typeface="+mn-cs"/>
              </a:rPr>
              <a:t>• </a:t>
            </a:r>
            <a:r>
              <a:rPr lang="fr-FR" sz="1200" b="1" i="0" u="none" strike="noStrike" kern="1200" baseline="0">
                <a:solidFill>
                  <a:schemeClr val="tx1"/>
                </a:solidFill>
                <a:latin typeface="+mn-lt"/>
                <a:ea typeface="+mn-ea"/>
                <a:cs typeface="+mn-cs"/>
              </a:rPr>
              <a:t>Value : </a:t>
            </a:r>
            <a:r>
              <a:rPr lang="fr-FR" sz="1200" b="0" i="0" u="none" strike="noStrike" kern="1200" baseline="0">
                <a:solidFill>
                  <a:schemeClr val="tx1"/>
                </a:solidFill>
                <a:latin typeface="+mn-lt"/>
                <a:ea typeface="+mn-ea"/>
                <a:cs typeface="+mn-cs"/>
              </a:rPr>
              <a:t>permet de pré-remplir le champ avec une valeur par défaut.</a:t>
            </a:r>
          </a:p>
          <a:p>
            <a:r>
              <a:rPr lang="fr-FR" sz="1200" b="0" i="0" u="none" strike="noStrike" kern="1200" baseline="0">
                <a:solidFill>
                  <a:schemeClr val="tx1"/>
                </a:solidFill>
                <a:latin typeface="+mn-lt"/>
                <a:ea typeface="+mn-ea"/>
                <a:cs typeface="+mn-cs"/>
              </a:rPr>
              <a:t>• </a:t>
            </a:r>
            <a:r>
              <a:rPr lang="fr-FR" sz="1200" b="1" i="0" u="none" strike="noStrike" kern="1200" baseline="0">
                <a:solidFill>
                  <a:schemeClr val="tx1"/>
                </a:solidFill>
                <a:latin typeface="+mn-lt"/>
                <a:ea typeface="+mn-ea"/>
                <a:cs typeface="+mn-cs"/>
              </a:rPr>
              <a:t>Placeholder : </a:t>
            </a:r>
            <a:r>
              <a:rPr lang="fr-FR" sz="1200" b="0" i="0" u="none" strike="noStrike" kern="1200" baseline="0">
                <a:solidFill>
                  <a:schemeClr val="tx1"/>
                </a:solidFill>
                <a:latin typeface="+mn-lt"/>
                <a:ea typeface="+mn-ea"/>
                <a:cs typeface="+mn-cs"/>
              </a:rPr>
              <a:t>permet de donner une indication sur le contenu du champ. Cette indication disparaîtra dès que le visiteur aura cliqué à l'intérieur du champ.</a:t>
            </a:r>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a:t>
            </a:fld>
            <a:endParaRPr lang="fr-FR"/>
          </a:p>
        </p:txBody>
      </p:sp>
    </p:spTree>
    <p:extLst>
      <p:ext uri="{BB962C8B-B14F-4D97-AF65-F5344CB8AC3E}">
        <p14:creationId xmlns:p14="http://schemas.microsoft.com/office/powerpoint/2010/main" val="2763643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GET : peu</a:t>
            </a:r>
            <a:r>
              <a:rPr lang="fr-FR" baseline="0" dirty="0"/>
              <a:t> sécurisé car la requête sera stockée côté client web dans l’historique, et côté serveur web dans les logs d’accès</a:t>
            </a:r>
          </a:p>
          <a:p>
            <a:r>
              <a:rPr lang="fr-FR">
                <a:effectLst/>
              </a:rPr>
              <a:t>lecture par le navigateur avec GET :</a:t>
            </a:r>
            <a:endParaRPr lang="fr-FR"/>
          </a:p>
          <a:p>
            <a:r>
              <a:rPr lang="fr-FR">
                <a:effectLst/>
              </a:rPr>
              <a:t>- le navigateur lit le formulaire et voit GET dans action</a:t>
            </a:r>
            <a:endParaRPr lang="fr-FR"/>
          </a:p>
          <a:p>
            <a:r>
              <a:rPr lang="fr-FR">
                <a:effectLst/>
              </a:rPr>
              <a:t>- il crée une URL avec les valeurs du formulaire, et l'envoie au serveur web avec la page demandée (mapage.php)</a:t>
            </a:r>
            <a:endParaRPr lang="fr-FR"/>
          </a:p>
          <a:p>
            <a:r>
              <a:rPr lang="fr-FR">
                <a:effectLst/>
              </a:rPr>
              <a:t>(donc il fait la requête que j'ai tapé au début)</a:t>
            </a:r>
            <a:endParaRPr lang="fr-FR" baseline="0">
              <a:effectLst/>
            </a:endParaRPr>
          </a:p>
          <a:p>
            <a:r>
              <a:rPr lang="fr-FR" baseline="0">
                <a:effectLst/>
              </a:rPr>
              <a:t>- </a:t>
            </a:r>
            <a:r>
              <a:rPr lang="fr-FR">
                <a:effectLst/>
              </a:rPr>
              <a:t>le serveur web voit arriver la grosse requête, il la lit et extrait chaque partie : variables/valeurs, ressource demande (tapage.php), hôte demande (moniste.fr), protocole (http)</a:t>
            </a:r>
          </a:p>
          <a:p>
            <a:r>
              <a:rPr lang="fr-FR">
                <a:effectLst/>
              </a:rPr>
              <a:t>- le serveur web va chercher mapage.php, il appelle PHP et lui transmet les variables</a:t>
            </a:r>
          </a:p>
          <a:p>
            <a:pPr marL="171450" indent="-171450">
              <a:buFontTx/>
              <a:buChar char="-"/>
            </a:pPr>
            <a:endParaRPr lang="fr-FR" baseline="0" dirty="0"/>
          </a:p>
          <a:p>
            <a:r>
              <a:rPr lang="fr-FR" baseline="0" dirty="0"/>
              <a:t>POST : un peu plus sécurisé car le contenu de la requête n’est quasiment jamais stockée dans les logs du serveur web</a:t>
            </a:r>
            <a:br>
              <a:rPr lang="fr-FR" baseline="0" dirty="0"/>
            </a:br>
            <a:r>
              <a:rPr lang="fr-FR" baseline="0" dirty="0"/>
              <a:t>	+ le navigateur ne retient pas en clair les champs « </a:t>
            </a:r>
            <a:r>
              <a:rPr lang="fr-FR" baseline="0" dirty="0" err="1"/>
              <a:t>password</a:t>
            </a:r>
            <a:r>
              <a:rPr lang="fr-FR" baseline="0" dirty="0"/>
              <a:t> » (enfin les « bons » </a:t>
            </a:r>
            <a:r>
              <a:rPr lang="fr-FR" baseline="0"/>
              <a:t>navigateurs…)</a:t>
            </a:r>
          </a:p>
          <a:p>
            <a:r>
              <a:rPr lang="fr-FR">
                <a:effectLst/>
              </a:rPr>
              <a:t>POST : c'est pareil, mais l'URL/requête ne contient que mapage.php, les variables sont envoyées dans le corps de la requête HTTP</a:t>
            </a:r>
          </a:p>
          <a:p>
            <a:r>
              <a:rPr lang="fr-FR">
                <a:effectLst/>
              </a:rPr>
              <a:t>dans l'exemple GET, on va demander l'URL :</a:t>
            </a:r>
            <a:br>
              <a:rPr lang="fr-FR">
                <a:effectLst/>
              </a:rPr>
            </a:br>
            <a:r>
              <a:rPr lang="fr-FR">
                <a:effectLst/>
                <a:hlinkClick r:id="rId3"/>
              </a:rPr>
              <a:t>http://monsite.fr/mapage.php?var=truc&amp;nom=moi</a:t>
            </a:r>
            <a:br>
              <a:rPr lang="fr-FR">
                <a:effectLst/>
              </a:rPr>
            </a:br>
            <a:br>
              <a:rPr lang="fr-FR">
                <a:effectLst/>
              </a:rPr>
            </a:br>
            <a:r>
              <a:rPr lang="fr-FR">
                <a:effectLst/>
              </a:rPr>
              <a:t>dans l'exemple POST, on va demander l'URL :</a:t>
            </a:r>
            <a:br>
              <a:rPr lang="fr-FR">
                <a:effectLst/>
              </a:rPr>
            </a:br>
            <a:r>
              <a:rPr lang="fr-FR">
                <a:effectLst/>
                <a:hlinkClick r:id="rId4"/>
              </a:rPr>
              <a:t>http://monsite.fr/mapage.php</a:t>
            </a:r>
            <a:br>
              <a:rPr lang="fr-FR">
                <a:effectLst/>
              </a:rPr>
            </a:br>
            <a:br>
              <a:rPr lang="fr-FR">
                <a:effectLst/>
              </a:rPr>
            </a:br>
            <a:r>
              <a:rPr lang="fr-FR">
                <a:effectLst/>
              </a:rPr>
              <a:t>On voit que les valeurs ne transitent pas dans l'URL, donc les journaux/logs ne contiendront pas les variables ! (ça évite de faire passer des mots de passe encore agir)</a:t>
            </a:r>
            <a:endParaRPr lang="fr-FR" baseline="0"/>
          </a:p>
          <a:p>
            <a:r>
              <a:rPr lang="fr-FR" baseline="0"/>
              <a:t>https : cache le contenu de poste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a:t>
            </a:fld>
            <a:endParaRPr lang="fr-FR"/>
          </a:p>
        </p:txBody>
      </p:sp>
    </p:spTree>
    <p:extLst>
      <p:ext uri="{BB962C8B-B14F-4D97-AF65-F5344CB8AC3E}">
        <p14:creationId xmlns:p14="http://schemas.microsoft.com/office/powerpoint/2010/main" val="132092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t>19/01/2021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t>19/01/2021</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t>19/01/2021</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19/01/2021</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19/01/2021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19/01/2021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t>19/01/2021</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abrice.Boissier@univ-paris1.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518851000&amp;usg=AFQjCNH5bRZSgopfFhcCa_wSXcIk6Ix_uQ"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google.com/url?q=http://monsite.fr/mapage.php&amp;sa=D&amp;source=hangouts&amp;ust=1548846975044000&amp;usg=AFQjCNGMpy0sfHDN-fDmcmIB51IMNGTiY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764704"/>
            <a:ext cx="7772400" cy="1470025"/>
          </a:xfrm>
        </p:spPr>
        <p:txBody>
          <a:bodyPr>
            <a:normAutofit fontScale="90000"/>
          </a:bodyPr>
          <a:lstStyle/>
          <a:p>
            <a:r>
              <a:rPr lang="fr-FR" dirty="0"/>
              <a:t>Développement Web – PHP</a:t>
            </a:r>
            <a:br>
              <a:rPr lang="fr-FR" dirty="0"/>
            </a:br>
            <a:r>
              <a:rPr lang="fr-FR" dirty="0"/>
              <a:t>Cours 2</a:t>
            </a:r>
            <a:br>
              <a:rPr lang="fr-FR" dirty="0"/>
            </a:br>
            <a:endParaRPr lang="fr-FR" dirty="0"/>
          </a:p>
        </p:txBody>
      </p:sp>
      <p:sp>
        <p:nvSpPr>
          <p:cNvPr id="3" name="Sous-titre 2"/>
          <p:cNvSpPr>
            <a:spLocks noGrp="1"/>
          </p:cNvSpPr>
          <p:nvPr>
            <p:ph type="subTitle" idx="1"/>
          </p:nvPr>
        </p:nvSpPr>
        <p:spPr>
          <a:xfrm>
            <a:off x="1371600" y="2276872"/>
            <a:ext cx="6400800" cy="3956288"/>
          </a:xfrm>
        </p:spPr>
        <p:txBody>
          <a:bodyPr>
            <a:normAutofit lnSpcReduction="10000"/>
          </a:bodyPr>
          <a:lstStyle/>
          <a:p>
            <a:r>
              <a:rPr lang="fr-FR" dirty="0">
                <a:solidFill>
                  <a:schemeClr val="tx1"/>
                </a:solidFill>
              </a:rPr>
              <a:t>Fabrice BOISSIER</a:t>
            </a:r>
          </a:p>
          <a:p>
            <a:r>
              <a:rPr lang="fr-FR" dirty="0">
                <a:hlinkClick r:id="rId2"/>
              </a:rPr>
              <a:t>Fabrice.Boissier@univ-paris1.fr</a:t>
            </a:r>
            <a:endParaRPr lang="fr-FR" dirty="0"/>
          </a:p>
          <a:p>
            <a:r>
              <a:rPr lang="fr-FR" dirty="0">
                <a:solidFill>
                  <a:schemeClr val="tx1"/>
                </a:solidFill>
              </a:rPr>
              <a:t>Sabrine EDDED</a:t>
            </a:r>
          </a:p>
          <a:p>
            <a:r>
              <a:rPr lang="fr-FR" dirty="0">
                <a:hlinkClick r:id="rId2"/>
              </a:rPr>
              <a:t>Sabrine.Edded@univ-paris1.fr</a:t>
            </a:r>
            <a:endParaRPr lang="fr-FR" dirty="0"/>
          </a:p>
          <a:p>
            <a:endParaRPr lang="fr-FR" dirty="0"/>
          </a:p>
          <a:p>
            <a:r>
              <a:rPr lang="fr-FR" dirty="0"/>
              <a:t>Bureau C.14.05</a:t>
            </a:r>
          </a:p>
          <a:p>
            <a:r>
              <a:rPr lang="fr-FR" dirty="0"/>
              <a:t>2020-2021</a:t>
            </a:r>
          </a:p>
        </p:txBody>
      </p:sp>
    </p:spTree>
    <p:extLst>
      <p:ext uri="{BB962C8B-B14F-4D97-AF65-F5344CB8AC3E}">
        <p14:creationId xmlns:p14="http://schemas.microsoft.com/office/powerpoint/2010/main" val="209653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a:t>Rappel : Formulaires HTML</a:t>
            </a:r>
          </a:p>
        </p:txBody>
      </p:sp>
      <p:sp>
        <p:nvSpPr>
          <p:cNvPr id="5" name="Espace réservé du numéro de diapositive 4"/>
          <p:cNvSpPr>
            <a:spLocks noGrp="1"/>
          </p:cNvSpPr>
          <p:nvPr>
            <p:ph type="sldNum" sz="quarter" idx="12"/>
          </p:nvPr>
        </p:nvSpPr>
        <p:spPr/>
        <p:txBody>
          <a:bodyPr/>
          <a:lstStyle/>
          <a:p>
            <a:fld id="{08F9BE58-7793-45FF-A067-2A41621469A2}" type="slidenum">
              <a:rPr lang="fr-FR" smtClean="0"/>
              <a:pPr/>
              <a:t>10</a:t>
            </a:fld>
            <a:endParaRPr lang="fr-FR"/>
          </a:p>
        </p:txBody>
      </p:sp>
      <p:pic>
        <p:nvPicPr>
          <p:cNvPr id="7" name="Image 6"/>
          <p:cNvPicPr>
            <a:picLocks noChangeAspect="1"/>
          </p:cNvPicPr>
          <p:nvPr/>
        </p:nvPicPr>
        <p:blipFill>
          <a:blip r:embed="rId3"/>
          <a:stretch>
            <a:fillRect/>
          </a:stretch>
        </p:blipFill>
        <p:spPr>
          <a:xfrm>
            <a:off x="323528" y="1268760"/>
            <a:ext cx="6281032" cy="3231108"/>
          </a:xfrm>
          <a:prstGeom prst="rect">
            <a:avLst/>
          </a:prstGeom>
          <a:ln>
            <a:solidFill>
              <a:schemeClr val="tx1"/>
            </a:solidFill>
          </a:ln>
        </p:spPr>
      </p:pic>
      <p:sp>
        <p:nvSpPr>
          <p:cNvPr id="8" name="Rectangle 7"/>
          <p:cNvSpPr/>
          <p:nvPr/>
        </p:nvSpPr>
        <p:spPr>
          <a:xfrm>
            <a:off x="5148064" y="1124744"/>
            <a:ext cx="3888432" cy="830997"/>
          </a:xfrm>
          <a:prstGeom prst="rect">
            <a:avLst/>
          </a:prstGeom>
        </p:spPr>
        <p:style>
          <a:lnRef idx="1">
            <a:schemeClr val="accent1"/>
          </a:lnRef>
          <a:fillRef idx="2">
            <a:schemeClr val="accent1"/>
          </a:fillRef>
          <a:effectRef idx="1">
            <a:schemeClr val="accent1"/>
          </a:effectRef>
          <a:fontRef idx="minor">
            <a:schemeClr val="dk1"/>
          </a:fontRef>
        </p:style>
        <p:txBody>
          <a:bodyPr wrap="square" lIns="36000" tIns="0" rIns="36000" bIns="0">
            <a:spAutoFit/>
          </a:bodyPr>
          <a:lstStyle/>
          <a:p>
            <a:r>
              <a:rPr lang="fr-FR" b="1" dirty="0"/>
              <a:t>&lt;input type="</a:t>
            </a:r>
            <a:r>
              <a:rPr lang="fr-FR" b="1" u="sng" dirty="0" err="1"/>
              <a:t>text</a:t>
            </a:r>
            <a:r>
              <a:rPr lang="fr-FR" b="1" dirty="0"/>
              <a:t>" </a:t>
            </a:r>
            <a:r>
              <a:rPr lang="fr-FR" b="1" dirty="0" err="1"/>
              <a:t>name</a:t>
            </a:r>
            <a:r>
              <a:rPr lang="fr-FR" b="1" dirty="0"/>
              <a:t>="</a:t>
            </a:r>
            <a:r>
              <a:rPr lang="fr-FR" b="1" dirty="0" err="1"/>
              <a:t>nomClient</a:t>
            </a:r>
            <a:r>
              <a:rPr lang="fr-FR" b="1" dirty="0"/>
              <a:t>" </a:t>
            </a:r>
            <a:br>
              <a:rPr lang="fr-FR" b="1" dirty="0"/>
            </a:br>
            <a:r>
              <a:rPr lang="fr-FR" b="1" dirty="0"/>
              <a:t>             value="votre nom" </a:t>
            </a:r>
          </a:p>
          <a:p>
            <a:r>
              <a:rPr lang="fr-FR" b="1" dirty="0"/>
              <a:t>             size="40" </a:t>
            </a:r>
            <a:r>
              <a:rPr lang="fr-FR" b="1" dirty="0" err="1"/>
              <a:t>maxlength</a:t>
            </a:r>
            <a:r>
              <a:rPr lang="fr-FR" b="1" dirty="0"/>
              <a:t>="150" /&gt; </a:t>
            </a:r>
            <a:endParaRPr lang="fr-FR" dirty="0"/>
          </a:p>
        </p:txBody>
      </p:sp>
      <p:cxnSp>
        <p:nvCxnSpPr>
          <p:cNvPr id="10" name="Connecteur en angle 9"/>
          <p:cNvCxnSpPr>
            <a:stCxn id="8" idx="2"/>
          </p:cNvCxnSpPr>
          <p:nvPr/>
        </p:nvCxnSpPr>
        <p:spPr>
          <a:xfrm rot="5400000">
            <a:off x="5995611" y="1252210"/>
            <a:ext cx="393139" cy="1800200"/>
          </a:xfrm>
          <a:prstGeom prst="bentConnector2">
            <a:avLst/>
          </a:prstGeom>
          <a:ln>
            <a:tailEnd type="arrow"/>
          </a:ln>
        </p:spPr>
        <p:style>
          <a:lnRef idx="3">
            <a:schemeClr val="accent1"/>
          </a:lnRef>
          <a:fillRef idx="0">
            <a:schemeClr val="accent1"/>
          </a:fillRef>
          <a:effectRef idx="2">
            <a:schemeClr val="accent1"/>
          </a:effectRef>
          <a:fontRef idx="minor">
            <a:schemeClr val="tx1"/>
          </a:fontRef>
        </p:style>
      </p:cxnSp>
      <p:grpSp>
        <p:nvGrpSpPr>
          <p:cNvPr id="14" name="Grouper 13"/>
          <p:cNvGrpSpPr/>
          <p:nvPr/>
        </p:nvGrpSpPr>
        <p:grpSpPr>
          <a:xfrm>
            <a:off x="3203848" y="2564904"/>
            <a:ext cx="5832648" cy="1477328"/>
            <a:chOff x="3203848" y="2564904"/>
            <a:chExt cx="5832648" cy="1477328"/>
          </a:xfrm>
        </p:grpSpPr>
        <p:sp>
          <p:nvSpPr>
            <p:cNvPr id="11" name="Rectangle 10"/>
            <p:cNvSpPr/>
            <p:nvPr/>
          </p:nvSpPr>
          <p:spPr>
            <a:xfrm>
              <a:off x="5364088" y="2564904"/>
              <a:ext cx="3672408"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b="1" dirty="0">
                  <a:solidFill>
                    <a:srgbClr val="000000"/>
                  </a:solidFill>
                </a:rPr>
                <a:t> &lt;select </a:t>
              </a:r>
              <a:r>
                <a:rPr lang="fr-FR" b="1" dirty="0" err="1">
                  <a:solidFill>
                    <a:srgbClr val="000000"/>
                  </a:solidFill>
                </a:rPr>
                <a:t>name</a:t>
              </a:r>
              <a:r>
                <a:rPr lang="fr-FR" b="1" dirty="0">
                  <a:solidFill>
                    <a:srgbClr val="000000"/>
                  </a:solidFill>
                </a:rPr>
                <a:t>="produit"&gt;</a:t>
              </a:r>
            </a:p>
            <a:p>
              <a:r>
                <a:rPr lang="fr-FR" b="1" dirty="0">
                  <a:solidFill>
                    <a:srgbClr val="000000"/>
                  </a:solidFill>
                </a:rPr>
                <a:t>       &lt;option value="</a:t>
              </a:r>
              <a:r>
                <a:rPr lang="fr-FR" b="1" dirty="0" err="1">
                  <a:solidFill>
                    <a:srgbClr val="000000"/>
                  </a:solidFill>
                </a:rPr>
                <a:t>SuperKdo</a:t>
              </a:r>
              <a:r>
                <a:rPr lang="fr-FR" b="1" dirty="0">
                  <a:solidFill>
                    <a:srgbClr val="000000"/>
                  </a:solidFill>
                </a:rPr>
                <a:t>"&gt;</a:t>
              </a:r>
            </a:p>
            <a:p>
              <a:r>
                <a:rPr lang="fr-FR" b="1" i="1" dirty="0">
                  <a:solidFill>
                    <a:srgbClr val="000000"/>
                  </a:solidFill>
                </a:rPr>
                <a:t>	</a:t>
              </a:r>
              <a:r>
                <a:rPr lang="fr-FR" i="1" dirty="0">
                  <a:solidFill>
                    <a:srgbClr val="000000"/>
                  </a:solidFill>
                </a:rPr>
                <a:t>Super </a:t>
              </a:r>
              <a:r>
                <a:rPr lang="fr-FR" i="1" dirty="0" err="1">
                  <a:solidFill>
                    <a:srgbClr val="000000"/>
                  </a:solidFill>
                </a:rPr>
                <a:t>Kdo</a:t>
              </a:r>
              <a:r>
                <a:rPr lang="fr-FR" i="1" dirty="0">
                  <a:solidFill>
                    <a:srgbClr val="000000"/>
                  </a:solidFill>
                </a:rPr>
                <a:t>     </a:t>
              </a:r>
              <a:r>
                <a:rPr lang="fr-FR" b="1" dirty="0">
                  <a:solidFill>
                    <a:srgbClr val="000000"/>
                  </a:solidFill>
                </a:rPr>
                <a:t>&lt;/option&gt;</a:t>
              </a:r>
            </a:p>
            <a:p>
              <a:r>
                <a:rPr lang="fr-FR" b="1" dirty="0">
                  <a:solidFill>
                    <a:srgbClr val="000000"/>
                  </a:solidFill>
                </a:rPr>
                <a:t>       … </a:t>
              </a:r>
            </a:p>
            <a:p>
              <a:r>
                <a:rPr lang="fr-FR" b="1" dirty="0">
                  <a:solidFill>
                    <a:srgbClr val="000000"/>
                  </a:solidFill>
                </a:rPr>
                <a:t>&lt;/select&gt;</a:t>
              </a:r>
              <a:endParaRPr lang="fr-FR" dirty="0">
                <a:solidFill>
                  <a:srgbClr val="000000"/>
                </a:solidFill>
              </a:endParaRPr>
            </a:p>
          </p:txBody>
        </p:sp>
        <p:cxnSp>
          <p:nvCxnSpPr>
            <p:cNvPr id="13" name="Connecteur droit avec flèche 12"/>
            <p:cNvCxnSpPr/>
            <p:nvPr/>
          </p:nvCxnSpPr>
          <p:spPr>
            <a:xfrm flipH="1" flipV="1">
              <a:off x="3203848" y="2708920"/>
              <a:ext cx="2160240" cy="7200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5" name="Rectangle 14"/>
          <p:cNvSpPr/>
          <p:nvPr/>
        </p:nvSpPr>
        <p:spPr>
          <a:xfrm>
            <a:off x="5364088" y="4293096"/>
            <a:ext cx="3672408"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b="1" dirty="0">
                <a:solidFill>
                  <a:srgbClr val="000000"/>
                </a:solidFill>
              </a:rPr>
              <a:t>&lt;</a:t>
            </a:r>
            <a:r>
              <a:rPr lang="fr-FR" b="1" dirty="0" err="1">
                <a:solidFill>
                  <a:srgbClr val="000000"/>
                </a:solidFill>
              </a:rPr>
              <a:t>textarea</a:t>
            </a:r>
            <a:r>
              <a:rPr lang="fr-FR" b="1" dirty="0">
                <a:solidFill>
                  <a:srgbClr val="000000"/>
                </a:solidFill>
              </a:rPr>
              <a:t> </a:t>
            </a:r>
            <a:r>
              <a:rPr lang="fr-FR" b="1" dirty="0" err="1">
                <a:solidFill>
                  <a:srgbClr val="000000"/>
                </a:solidFill>
              </a:rPr>
              <a:t>name</a:t>
            </a:r>
            <a:r>
              <a:rPr lang="fr-FR" b="1" dirty="0">
                <a:solidFill>
                  <a:srgbClr val="000000"/>
                </a:solidFill>
              </a:rPr>
              <a:t>="</a:t>
            </a:r>
            <a:r>
              <a:rPr lang="fr-FR" b="1" dirty="0" err="1">
                <a:solidFill>
                  <a:srgbClr val="000000"/>
                </a:solidFill>
              </a:rPr>
              <a:t>opinionClient</a:t>
            </a:r>
            <a:r>
              <a:rPr lang="fr-FR" b="1" dirty="0">
                <a:solidFill>
                  <a:srgbClr val="000000"/>
                </a:solidFill>
              </a:rPr>
              <a:t>" </a:t>
            </a:r>
          </a:p>
          <a:p>
            <a:r>
              <a:rPr lang="fr-FR" b="1" dirty="0">
                <a:solidFill>
                  <a:srgbClr val="000000"/>
                </a:solidFill>
              </a:rPr>
              <a:t>                   cols="40" </a:t>
            </a:r>
            <a:r>
              <a:rPr lang="fr-FR" b="1" dirty="0" err="1">
                <a:solidFill>
                  <a:srgbClr val="000000"/>
                </a:solidFill>
              </a:rPr>
              <a:t>rows</a:t>
            </a:r>
            <a:r>
              <a:rPr lang="fr-FR" b="1" dirty="0">
                <a:solidFill>
                  <a:srgbClr val="000000"/>
                </a:solidFill>
              </a:rPr>
              <a:t>="5" &gt; </a:t>
            </a:r>
            <a:br>
              <a:rPr lang="fr-FR" b="1" dirty="0">
                <a:solidFill>
                  <a:srgbClr val="000000"/>
                </a:solidFill>
              </a:rPr>
            </a:br>
            <a:r>
              <a:rPr lang="fr-FR" b="1" dirty="0">
                <a:solidFill>
                  <a:srgbClr val="000000"/>
                </a:solidFill>
              </a:rPr>
              <a:t>          </a:t>
            </a:r>
            <a:r>
              <a:rPr lang="fr-FR" i="1" dirty="0">
                <a:solidFill>
                  <a:srgbClr val="000000"/>
                </a:solidFill>
              </a:rPr>
              <a:t>Votre opinion sur nos produits</a:t>
            </a:r>
          </a:p>
          <a:p>
            <a:r>
              <a:rPr lang="fr-FR" i="1" dirty="0">
                <a:solidFill>
                  <a:srgbClr val="000000"/>
                </a:solidFill>
              </a:rPr>
              <a:t> </a:t>
            </a:r>
            <a:r>
              <a:rPr lang="fr-FR" b="1" dirty="0">
                <a:solidFill>
                  <a:srgbClr val="000000"/>
                </a:solidFill>
              </a:rPr>
              <a:t>&lt;/</a:t>
            </a:r>
            <a:r>
              <a:rPr lang="fr-FR" b="1" dirty="0" err="1">
                <a:solidFill>
                  <a:srgbClr val="000000"/>
                </a:solidFill>
              </a:rPr>
              <a:t>textarea</a:t>
            </a:r>
            <a:r>
              <a:rPr lang="fr-FR" b="1" dirty="0">
                <a:solidFill>
                  <a:srgbClr val="000000"/>
                </a:solidFill>
              </a:rPr>
              <a:t>&gt;</a:t>
            </a:r>
            <a:endParaRPr lang="fr-FR" dirty="0">
              <a:solidFill>
                <a:srgbClr val="000000"/>
              </a:solidFill>
            </a:endParaRPr>
          </a:p>
        </p:txBody>
      </p:sp>
      <p:cxnSp>
        <p:nvCxnSpPr>
          <p:cNvPr id="17" name="Connecteur droit avec flèche 16"/>
          <p:cNvCxnSpPr>
            <a:stCxn id="15" idx="1"/>
          </p:cNvCxnSpPr>
          <p:nvPr/>
        </p:nvCxnSpPr>
        <p:spPr>
          <a:xfrm flipH="1" flipV="1">
            <a:off x="3851920" y="3140970"/>
            <a:ext cx="1512168" cy="175229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nvGrpSpPr>
          <p:cNvPr id="21" name="Grouper 20"/>
          <p:cNvGrpSpPr/>
          <p:nvPr/>
        </p:nvGrpSpPr>
        <p:grpSpPr>
          <a:xfrm>
            <a:off x="251520" y="4509120"/>
            <a:ext cx="4248472" cy="1593468"/>
            <a:chOff x="251520" y="4509120"/>
            <a:chExt cx="4248472" cy="1593468"/>
          </a:xfrm>
        </p:grpSpPr>
        <p:sp>
          <p:nvSpPr>
            <p:cNvPr id="18" name="Rectangle 17"/>
            <p:cNvSpPr/>
            <p:nvPr/>
          </p:nvSpPr>
          <p:spPr>
            <a:xfrm>
              <a:off x="251520" y="5733256"/>
              <a:ext cx="424847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fr-FR" b="1" dirty="0">
                  <a:solidFill>
                    <a:srgbClr val="000000"/>
                  </a:solidFill>
                </a:rPr>
                <a:t>&lt;input type="</a:t>
              </a:r>
              <a:r>
                <a:rPr lang="fr-FR" b="1" u="sng" dirty="0" err="1">
                  <a:solidFill>
                    <a:srgbClr val="000000"/>
                  </a:solidFill>
                </a:rPr>
                <a:t>submit</a:t>
              </a:r>
              <a:r>
                <a:rPr lang="fr-FR" b="1" dirty="0">
                  <a:solidFill>
                    <a:srgbClr val="000000"/>
                  </a:solidFill>
                </a:rPr>
                <a:t>" value="Envoyer</a:t>
              </a:r>
              <a:r>
                <a:rPr lang="fr-FR" dirty="0">
                  <a:solidFill>
                    <a:srgbClr val="000000"/>
                  </a:solidFill>
                </a:rPr>
                <a:t>" </a:t>
              </a:r>
              <a:r>
                <a:rPr lang="fr-FR" b="1" dirty="0">
                  <a:solidFill>
                    <a:srgbClr val="000000"/>
                  </a:solidFill>
                </a:rPr>
                <a:t>/&gt; </a:t>
              </a:r>
              <a:endParaRPr lang="fr-FR" dirty="0">
                <a:solidFill>
                  <a:srgbClr val="000000"/>
                </a:solidFill>
              </a:endParaRPr>
            </a:p>
          </p:txBody>
        </p:sp>
        <p:cxnSp>
          <p:nvCxnSpPr>
            <p:cNvPr id="20" name="Connecteur droit avec flèche 19"/>
            <p:cNvCxnSpPr/>
            <p:nvPr/>
          </p:nvCxnSpPr>
          <p:spPr>
            <a:xfrm flipV="1">
              <a:off x="755576" y="4509120"/>
              <a:ext cx="0" cy="12241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25" name="Grouper 24"/>
          <p:cNvGrpSpPr/>
          <p:nvPr/>
        </p:nvGrpSpPr>
        <p:grpSpPr>
          <a:xfrm>
            <a:off x="899592" y="4437112"/>
            <a:ext cx="4104456" cy="1091593"/>
            <a:chOff x="899592" y="4437112"/>
            <a:chExt cx="4104456" cy="1091593"/>
          </a:xfrm>
        </p:grpSpPr>
        <p:sp>
          <p:nvSpPr>
            <p:cNvPr id="22" name="Rectangle 21"/>
            <p:cNvSpPr/>
            <p:nvPr/>
          </p:nvSpPr>
          <p:spPr>
            <a:xfrm>
              <a:off x="899592" y="5157192"/>
              <a:ext cx="4104456" cy="371513"/>
            </a:xfrm>
            <a:prstGeom prst="rect">
              <a:avLst/>
            </a:prstGeom>
          </p:spPr>
          <p:style>
            <a:lnRef idx="1">
              <a:schemeClr val="accent1"/>
            </a:lnRef>
            <a:fillRef idx="2">
              <a:schemeClr val="accent1"/>
            </a:fillRef>
            <a:effectRef idx="1">
              <a:schemeClr val="accent1"/>
            </a:effectRef>
            <a:fontRef idx="minor">
              <a:schemeClr val="dk1"/>
            </a:fontRef>
          </p:style>
          <p:txBody>
            <a:bodyPr wrap="square" lIns="36000" tIns="46800" rIns="36000" bIns="46800">
              <a:spAutoFit/>
            </a:bodyPr>
            <a:lstStyle/>
            <a:p>
              <a:r>
                <a:rPr lang="fr-FR" b="1" dirty="0">
                  <a:solidFill>
                    <a:srgbClr val="000000"/>
                  </a:solidFill>
                </a:rPr>
                <a:t> &lt;input type="reset"  value="Nettoyer" /&gt;</a:t>
              </a:r>
            </a:p>
          </p:txBody>
        </p:sp>
        <p:cxnSp>
          <p:nvCxnSpPr>
            <p:cNvPr id="24" name="Connecteur droit avec flèche 23"/>
            <p:cNvCxnSpPr/>
            <p:nvPr/>
          </p:nvCxnSpPr>
          <p:spPr>
            <a:xfrm flipV="1">
              <a:off x="1907704" y="4437112"/>
              <a:ext cx="0"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19" name="ZoneTexte 18"/>
          <p:cNvSpPr txBox="1"/>
          <p:nvPr/>
        </p:nvSpPr>
        <p:spPr>
          <a:xfrm>
            <a:off x="4716016" y="5733256"/>
            <a:ext cx="3960440"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b="1" dirty="0"/>
              <a:t>input type="</a:t>
            </a:r>
            <a:r>
              <a:rPr lang="fr-FR" sz="2000" b="1" dirty="0" err="1"/>
              <a:t>submit</a:t>
            </a:r>
            <a:r>
              <a:rPr lang="fr-FR" sz="2000" b="1" dirty="0"/>
              <a:t>" </a:t>
            </a:r>
          </a:p>
          <a:p>
            <a:pPr algn="ctr"/>
            <a:r>
              <a:rPr lang="fr-FR" sz="2000" dirty="0"/>
              <a:t>se charge d’envoyer les données du formulaire</a:t>
            </a:r>
          </a:p>
        </p:txBody>
      </p:sp>
    </p:spTree>
    <p:extLst>
      <p:ext uri="{BB962C8B-B14F-4D97-AF65-F5344CB8AC3E}">
        <p14:creationId xmlns:p14="http://schemas.microsoft.com/office/powerpoint/2010/main" val="2758875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a:t>Rappel : Formulaires HTML</a:t>
            </a:r>
          </a:p>
        </p:txBody>
      </p:sp>
      <p:sp>
        <p:nvSpPr>
          <p:cNvPr id="5" name="Espace réservé du numéro de diapositive 4"/>
          <p:cNvSpPr>
            <a:spLocks noGrp="1"/>
          </p:cNvSpPr>
          <p:nvPr>
            <p:ph type="sldNum" sz="quarter" idx="12"/>
          </p:nvPr>
        </p:nvSpPr>
        <p:spPr/>
        <p:txBody>
          <a:bodyPr/>
          <a:lstStyle/>
          <a:p>
            <a:fld id="{08F9BE58-7793-45FF-A067-2A41621469A2}" type="slidenum">
              <a:rPr lang="fr-FR" smtClean="0"/>
              <a:pPr/>
              <a:t>11</a:t>
            </a:fld>
            <a:endParaRPr lang="fr-FR"/>
          </a:p>
        </p:txBody>
      </p:sp>
      <p:sp>
        <p:nvSpPr>
          <p:cNvPr id="6" name="Rectangle 5"/>
          <p:cNvSpPr/>
          <p:nvPr/>
        </p:nvSpPr>
        <p:spPr>
          <a:xfrm>
            <a:off x="179512" y="908720"/>
            <a:ext cx="8568952" cy="5663089"/>
          </a:xfrm>
          <a:prstGeom prst="rect">
            <a:avLst/>
          </a:prstGeom>
        </p:spPr>
        <p:style>
          <a:lnRef idx="2">
            <a:schemeClr val="accent1"/>
          </a:lnRef>
          <a:fillRef idx="1">
            <a:schemeClr val="lt1"/>
          </a:fillRef>
          <a:effectRef idx="0">
            <a:schemeClr val="accent1"/>
          </a:effectRef>
          <a:fontRef idx="minor">
            <a:schemeClr val="dk1"/>
          </a:fontRef>
        </p:style>
        <p:txBody>
          <a:bodyPr wrap="square" lIns="36000" rIns="36000">
            <a:spAutoFit/>
          </a:bodyPr>
          <a:lstStyle/>
          <a:p>
            <a:r>
              <a:rPr lang="fr-FR" sz="2200" b="1" dirty="0">
                <a:solidFill>
                  <a:srgbClr val="FF0000"/>
                </a:solidFill>
              </a:rPr>
              <a:t>&lt;</a:t>
            </a:r>
            <a:r>
              <a:rPr lang="fr-FR" sz="2200" b="1" dirty="0" err="1">
                <a:solidFill>
                  <a:srgbClr val="FF0000"/>
                </a:solidFill>
              </a:rPr>
              <a:t>form</a:t>
            </a:r>
            <a:r>
              <a:rPr lang="fr-FR" sz="2200" b="1" dirty="0">
                <a:solidFill>
                  <a:srgbClr val="FF0000"/>
                </a:solidFill>
              </a:rPr>
              <a:t> </a:t>
            </a:r>
            <a:r>
              <a:rPr lang="fr-FR" sz="2200" b="1" dirty="0" err="1">
                <a:solidFill>
                  <a:srgbClr val="FF0000"/>
                </a:solidFill>
              </a:rPr>
              <a:t>name</a:t>
            </a:r>
            <a:r>
              <a:rPr lang="fr-FR" sz="2200" b="1" dirty="0">
                <a:solidFill>
                  <a:srgbClr val="FF0000"/>
                </a:solidFill>
              </a:rPr>
              <a:t>="</a:t>
            </a:r>
            <a:r>
              <a:rPr lang="fr-FR" sz="2200" b="1" dirty="0" err="1">
                <a:solidFill>
                  <a:srgbClr val="FF0000"/>
                </a:solidFill>
              </a:rPr>
              <a:t>formClient</a:t>
            </a:r>
            <a:r>
              <a:rPr lang="fr-FR" sz="2200" b="1" dirty="0">
                <a:solidFill>
                  <a:srgbClr val="FF0000"/>
                </a:solidFill>
              </a:rPr>
              <a:t>" action="</a:t>
            </a:r>
            <a:r>
              <a:rPr lang="fr-FR" sz="2200" b="1" u="sng" dirty="0">
                <a:solidFill>
                  <a:srgbClr val="FF0000"/>
                </a:solidFill>
              </a:rPr>
              <a:t>coursPHP-7.php</a:t>
            </a:r>
            <a:r>
              <a:rPr lang="fr-FR" sz="2200" b="1" dirty="0">
                <a:solidFill>
                  <a:srgbClr val="FF0000"/>
                </a:solidFill>
              </a:rPr>
              <a:t>" </a:t>
            </a:r>
            <a:r>
              <a:rPr lang="fr-FR" sz="2200" b="1" dirty="0" err="1">
                <a:solidFill>
                  <a:srgbClr val="FF0000"/>
                </a:solidFill>
              </a:rPr>
              <a:t>method</a:t>
            </a:r>
            <a:r>
              <a:rPr lang="fr-FR" sz="2200" b="1" dirty="0">
                <a:solidFill>
                  <a:srgbClr val="FF0000"/>
                </a:solidFill>
              </a:rPr>
              <a:t>="POST" &gt;</a:t>
            </a:r>
          </a:p>
          <a:p>
            <a:r>
              <a:rPr lang="fr-FR" dirty="0"/>
              <a:t>      </a:t>
            </a:r>
            <a:r>
              <a:rPr lang="fr-FR" b="1" dirty="0"/>
              <a:t>&lt;label for="nom"&gt;</a:t>
            </a:r>
            <a:r>
              <a:rPr lang="fr-FR" dirty="0"/>
              <a:t>Nom</a:t>
            </a:r>
            <a:r>
              <a:rPr lang="fr-FR" b="1" dirty="0"/>
              <a:t>&lt;/label&gt;</a:t>
            </a:r>
          </a:p>
          <a:p>
            <a:r>
              <a:rPr lang="fr-FR" dirty="0"/>
              <a:t>      </a:t>
            </a:r>
            <a:r>
              <a:rPr lang="fr-FR" sz="2000" b="1" dirty="0">
                <a:solidFill>
                  <a:srgbClr val="1F497D"/>
                </a:solidFill>
              </a:rPr>
              <a:t>&lt;input type="</a:t>
            </a:r>
            <a:r>
              <a:rPr lang="fr-FR" sz="2000" b="1" u="sng" dirty="0" err="1">
                <a:solidFill>
                  <a:srgbClr val="1F497D"/>
                </a:solidFill>
              </a:rPr>
              <a:t>text</a:t>
            </a:r>
            <a:r>
              <a:rPr lang="fr-FR" sz="2000" b="1" dirty="0">
                <a:solidFill>
                  <a:srgbClr val="1F497D"/>
                </a:solidFill>
              </a:rPr>
              <a:t>" id="nom" </a:t>
            </a:r>
            <a:r>
              <a:rPr lang="fr-FR" sz="2000" b="1" u="sng" dirty="0" err="1">
                <a:solidFill>
                  <a:srgbClr val="1F497D"/>
                </a:solidFill>
              </a:rPr>
              <a:t>name</a:t>
            </a:r>
            <a:r>
              <a:rPr lang="fr-FR" sz="2000" b="1" u="sng" dirty="0">
                <a:solidFill>
                  <a:srgbClr val="1F497D"/>
                </a:solidFill>
              </a:rPr>
              <a:t>="</a:t>
            </a:r>
            <a:r>
              <a:rPr lang="fr-FR" sz="2000" b="1" u="sng" dirty="0" err="1">
                <a:solidFill>
                  <a:srgbClr val="1F497D"/>
                </a:solidFill>
              </a:rPr>
              <a:t>nomClient</a:t>
            </a:r>
            <a:r>
              <a:rPr lang="fr-FR" sz="2000" b="1" u="sng" dirty="0">
                <a:solidFill>
                  <a:srgbClr val="1F497D"/>
                </a:solidFill>
              </a:rPr>
              <a:t>" </a:t>
            </a:r>
            <a:br>
              <a:rPr lang="fr-FR" sz="2000" b="1" dirty="0">
                <a:solidFill>
                  <a:srgbClr val="1F497D"/>
                </a:solidFill>
              </a:rPr>
            </a:br>
            <a:r>
              <a:rPr lang="fr-FR" sz="2000" b="1" dirty="0">
                <a:solidFill>
                  <a:srgbClr val="1F497D"/>
                </a:solidFill>
              </a:rPr>
              <a:t>                  value="votre nom" size="40" </a:t>
            </a:r>
            <a:r>
              <a:rPr lang="fr-FR" sz="2000" b="1" dirty="0" err="1">
                <a:solidFill>
                  <a:srgbClr val="1F497D"/>
                </a:solidFill>
              </a:rPr>
              <a:t>maxlength</a:t>
            </a:r>
            <a:r>
              <a:rPr lang="fr-FR" sz="2000" b="1" dirty="0">
                <a:solidFill>
                  <a:srgbClr val="1F497D"/>
                </a:solidFill>
              </a:rPr>
              <a:t>="150" /&gt; </a:t>
            </a:r>
            <a:r>
              <a:rPr lang="fr-FR" dirty="0"/>
              <a:t> &lt;</a:t>
            </a:r>
            <a:r>
              <a:rPr lang="fr-FR" dirty="0" err="1"/>
              <a:t>br</a:t>
            </a:r>
            <a:r>
              <a:rPr lang="fr-FR" dirty="0"/>
              <a:t>/&gt;</a:t>
            </a:r>
          </a:p>
          <a:p>
            <a:r>
              <a:rPr lang="fr-FR" dirty="0"/>
              <a:t>                </a:t>
            </a:r>
          </a:p>
          <a:p>
            <a:r>
              <a:rPr lang="fr-FR" dirty="0"/>
              <a:t>       </a:t>
            </a:r>
            <a:r>
              <a:rPr lang="fr-FR" b="1" dirty="0"/>
              <a:t> &lt;label&gt;</a:t>
            </a:r>
            <a:r>
              <a:rPr lang="fr-FR" dirty="0"/>
              <a:t>Produit</a:t>
            </a:r>
            <a:r>
              <a:rPr lang="fr-FR" b="1" dirty="0"/>
              <a:t>&lt;/label&gt;</a:t>
            </a:r>
          </a:p>
          <a:p>
            <a:r>
              <a:rPr lang="fr-FR" sz="2000" b="1" dirty="0">
                <a:solidFill>
                  <a:srgbClr val="1F497D"/>
                </a:solidFill>
              </a:rPr>
              <a:t>       &lt;select </a:t>
            </a:r>
            <a:r>
              <a:rPr lang="fr-FR" sz="2000" b="1" u="sng" dirty="0" err="1">
                <a:solidFill>
                  <a:srgbClr val="1F497D"/>
                </a:solidFill>
              </a:rPr>
              <a:t>name</a:t>
            </a:r>
            <a:r>
              <a:rPr lang="fr-FR" sz="2000" b="1" u="sng" dirty="0">
                <a:solidFill>
                  <a:srgbClr val="1F497D"/>
                </a:solidFill>
              </a:rPr>
              <a:t>="produit"</a:t>
            </a:r>
            <a:r>
              <a:rPr lang="fr-FR" sz="2000" b="1" dirty="0">
                <a:solidFill>
                  <a:srgbClr val="1F497D"/>
                </a:solidFill>
              </a:rPr>
              <a:t>&gt;</a:t>
            </a:r>
          </a:p>
          <a:p>
            <a:r>
              <a:rPr lang="fr-FR" sz="2000" b="1" dirty="0">
                <a:solidFill>
                  <a:srgbClr val="1F497D"/>
                </a:solidFill>
              </a:rPr>
              <a:t>            &lt;option </a:t>
            </a:r>
            <a:r>
              <a:rPr lang="fr-FR" sz="2000" b="1" u="sng" dirty="0">
                <a:solidFill>
                  <a:srgbClr val="1F497D"/>
                </a:solidFill>
              </a:rPr>
              <a:t>value="</a:t>
            </a:r>
            <a:r>
              <a:rPr lang="fr-FR" sz="2000" b="1" u="sng" dirty="0" err="1">
                <a:solidFill>
                  <a:srgbClr val="1F497D"/>
                </a:solidFill>
              </a:rPr>
              <a:t>SuperKdo</a:t>
            </a:r>
            <a:r>
              <a:rPr lang="fr-FR" sz="2000" b="1" u="sng" dirty="0">
                <a:solidFill>
                  <a:srgbClr val="1F497D"/>
                </a:solidFill>
              </a:rPr>
              <a:t>"</a:t>
            </a:r>
            <a:r>
              <a:rPr lang="fr-FR" sz="2000" b="1" dirty="0">
                <a:solidFill>
                  <a:srgbClr val="1F497D"/>
                </a:solidFill>
              </a:rPr>
              <a:t>&gt;</a:t>
            </a:r>
            <a:r>
              <a:rPr lang="fr-FR" sz="2000" i="1" dirty="0">
                <a:solidFill>
                  <a:srgbClr val="1F497D"/>
                </a:solidFill>
              </a:rPr>
              <a:t>Super </a:t>
            </a:r>
            <a:r>
              <a:rPr lang="fr-FR" sz="2000" i="1" dirty="0" err="1">
                <a:solidFill>
                  <a:srgbClr val="1F497D"/>
                </a:solidFill>
              </a:rPr>
              <a:t>Kdo</a:t>
            </a:r>
            <a:r>
              <a:rPr lang="fr-FR" sz="2000" b="1" dirty="0">
                <a:solidFill>
                  <a:srgbClr val="1F497D"/>
                </a:solidFill>
              </a:rPr>
              <a:t>&lt;/option&gt;</a:t>
            </a:r>
          </a:p>
          <a:p>
            <a:r>
              <a:rPr lang="fr-FR" dirty="0"/>
              <a:t>             </a:t>
            </a:r>
            <a:r>
              <a:rPr lang="fr-FR" b="1" dirty="0"/>
              <a:t>&lt;option value="</a:t>
            </a:r>
            <a:r>
              <a:rPr lang="fr-FR" b="1" dirty="0" err="1"/>
              <a:t>MegaTruc</a:t>
            </a:r>
            <a:r>
              <a:rPr lang="fr-FR" b="1" dirty="0"/>
              <a:t>"&gt;</a:t>
            </a:r>
            <a:r>
              <a:rPr lang="fr-FR" i="1" dirty="0" err="1"/>
              <a:t>Mega</a:t>
            </a:r>
            <a:r>
              <a:rPr lang="fr-FR" i="1" dirty="0"/>
              <a:t> Truc</a:t>
            </a:r>
            <a:r>
              <a:rPr lang="fr-FR" b="1" dirty="0"/>
              <a:t>&lt;/option&gt;</a:t>
            </a:r>
          </a:p>
          <a:p>
            <a:r>
              <a:rPr lang="fr-FR" b="1" dirty="0"/>
              <a:t>             &lt;option value="</a:t>
            </a:r>
            <a:r>
              <a:rPr lang="fr-FR" b="1" dirty="0" err="1"/>
              <a:t>BabyFun</a:t>
            </a:r>
            <a:r>
              <a:rPr lang="fr-FR" b="1" dirty="0"/>
              <a:t>"&gt;</a:t>
            </a:r>
            <a:r>
              <a:rPr lang="fr-FR" i="1" dirty="0"/>
              <a:t>Baby Fun</a:t>
            </a:r>
            <a:r>
              <a:rPr lang="fr-FR" b="1" dirty="0"/>
              <a:t>&lt;/option&gt;</a:t>
            </a:r>
          </a:p>
          <a:p>
            <a:r>
              <a:rPr lang="fr-FR" dirty="0"/>
              <a:t>         </a:t>
            </a:r>
            <a:r>
              <a:rPr lang="fr-FR" b="1" dirty="0">
                <a:solidFill>
                  <a:srgbClr val="1F497D"/>
                </a:solidFill>
              </a:rPr>
              <a:t>&lt;/select&gt;   </a:t>
            </a:r>
            <a:r>
              <a:rPr lang="fr-FR" dirty="0"/>
              <a:t>&lt;</a:t>
            </a:r>
            <a:r>
              <a:rPr lang="fr-FR" dirty="0" err="1"/>
              <a:t>br</a:t>
            </a:r>
            <a:r>
              <a:rPr lang="fr-FR" dirty="0"/>
              <a:t>/&gt;</a:t>
            </a:r>
          </a:p>
          <a:p>
            <a:r>
              <a:rPr lang="fr-FR" dirty="0"/>
              <a:t>                </a:t>
            </a:r>
          </a:p>
          <a:p>
            <a:r>
              <a:rPr lang="fr-FR" dirty="0"/>
              <a:t>       </a:t>
            </a:r>
            <a:r>
              <a:rPr lang="fr-FR" b="1" dirty="0"/>
              <a:t> &lt;label&gt;</a:t>
            </a:r>
            <a:r>
              <a:rPr lang="fr-FR" dirty="0"/>
              <a:t>Opinion</a:t>
            </a:r>
            <a:r>
              <a:rPr lang="fr-FR" b="1" dirty="0"/>
              <a:t>&lt;/label&gt;</a:t>
            </a:r>
          </a:p>
          <a:p>
            <a:r>
              <a:rPr lang="fr-FR" dirty="0"/>
              <a:t>        </a:t>
            </a:r>
            <a:r>
              <a:rPr lang="fr-FR" sz="2000" b="1" dirty="0">
                <a:solidFill>
                  <a:srgbClr val="1F497D"/>
                </a:solidFill>
              </a:rPr>
              <a:t>&lt;</a:t>
            </a:r>
            <a:r>
              <a:rPr lang="fr-FR" sz="2000" b="1" dirty="0" err="1">
                <a:solidFill>
                  <a:srgbClr val="1F497D"/>
                </a:solidFill>
              </a:rPr>
              <a:t>textarea</a:t>
            </a:r>
            <a:r>
              <a:rPr lang="fr-FR" sz="2000" b="1" dirty="0">
                <a:solidFill>
                  <a:srgbClr val="1F497D"/>
                </a:solidFill>
              </a:rPr>
              <a:t> </a:t>
            </a:r>
            <a:r>
              <a:rPr lang="fr-FR" sz="2000" b="1" u="sng" dirty="0" err="1">
                <a:solidFill>
                  <a:srgbClr val="1F497D"/>
                </a:solidFill>
              </a:rPr>
              <a:t>name</a:t>
            </a:r>
            <a:r>
              <a:rPr lang="fr-FR" sz="2000" b="1" u="sng" dirty="0">
                <a:solidFill>
                  <a:srgbClr val="1F497D"/>
                </a:solidFill>
              </a:rPr>
              <a:t>="</a:t>
            </a:r>
            <a:r>
              <a:rPr lang="fr-FR" sz="2000" b="1" u="sng" dirty="0" err="1">
                <a:solidFill>
                  <a:srgbClr val="1F497D"/>
                </a:solidFill>
              </a:rPr>
              <a:t>opinionClient</a:t>
            </a:r>
            <a:r>
              <a:rPr lang="fr-FR" sz="2000" b="1" u="sng" dirty="0">
                <a:solidFill>
                  <a:srgbClr val="1F497D"/>
                </a:solidFill>
              </a:rPr>
              <a:t>"</a:t>
            </a:r>
            <a:r>
              <a:rPr lang="fr-FR" sz="2000" b="1" dirty="0">
                <a:solidFill>
                  <a:srgbClr val="1F497D"/>
                </a:solidFill>
              </a:rPr>
              <a:t> </a:t>
            </a:r>
            <a:r>
              <a:rPr lang="fr-FR" sz="2000" b="1" u="sng" dirty="0">
                <a:solidFill>
                  <a:srgbClr val="1F497D"/>
                </a:solidFill>
              </a:rPr>
              <a:t>cols="40" </a:t>
            </a:r>
            <a:r>
              <a:rPr lang="fr-FR" sz="2000" b="1" u="sng" dirty="0" err="1">
                <a:solidFill>
                  <a:srgbClr val="1F497D"/>
                </a:solidFill>
              </a:rPr>
              <a:t>rows</a:t>
            </a:r>
            <a:r>
              <a:rPr lang="fr-FR" sz="2000" b="1" u="sng" dirty="0">
                <a:solidFill>
                  <a:srgbClr val="1F497D"/>
                </a:solidFill>
              </a:rPr>
              <a:t>="5" </a:t>
            </a:r>
            <a:r>
              <a:rPr lang="fr-FR" sz="2000" b="1" dirty="0">
                <a:solidFill>
                  <a:srgbClr val="1F497D"/>
                </a:solidFill>
              </a:rPr>
              <a:t>&gt; </a:t>
            </a:r>
            <a:br>
              <a:rPr lang="fr-FR" sz="2000" b="1" dirty="0">
                <a:solidFill>
                  <a:srgbClr val="1F497D"/>
                </a:solidFill>
              </a:rPr>
            </a:br>
            <a:r>
              <a:rPr lang="fr-FR" sz="2000" i="1" dirty="0">
                <a:solidFill>
                  <a:srgbClr val="1F497D"/>
                </a:solidFill>
              </a:rPr>
              <a:t>Votre opinion sur nos produits </a:t>
            </a:r>
            <a:r>
              <a:rPr lang="fr-FR" sz="2000" b="1" dirty="0">
                <a:solidFill>
                  <a:srgbClr val="1F497D"/>
                </a:solidFill>
              </a:rPr>
              <a:t>&lt;/</a:t>
            </a:r>
            <a:r>
              <a:rPr lang="fr-FR" sz="2000" b="1" dirty="0" err="1">
                <a:solidFill>
                  <a:srgbClr val="1F497D"/>
                </a:solidFill>
              </a:rPr>
              <a:t>textarea</a:t>
            </a:r>
            <a:r>
              <a:rPr lang="fr-FR" sz="2000" b="1" dirty="0">
                <a:solidFill>
                  <a:srgbClr val="1F497D"/>
                </a:solidFill>
              </a:rPr>
              <a:t>&gt;  </a:t>
            </a:r>
            <a:r>
              <a:rPr lang="fr-FR" dirty="0"/>
              <a:t>&lt;</a:t>
            </a:r>
            <a:r>
              <a:rPr lang="fr-FR" dirty="0" err="1"/>
              <a:t>br</a:t>
            </a:r>
            <a:r>
              <a:rPr lang="fr-FR" dirty="0"/>
              <a:t>/&gt;         </a:t>
            </a:r>
          </a:p>
          <a:p>
            <a:r>
              <a:rPr lang="fr-FR" dirty="0"/>
              <a:t>          </a:t>
            </a:r>
          </a:p>
          <a:p>
            <a:r>
              <a:rPr lang="fr-FR" dirty="0"/>
              <a:t>   </a:t>
            </a:r>
            <a:r>
              <a:rPr lang="fr-FR" sz="2000" b="1" dirty="0">
                <a:solidFill>
                  <a:srgbClr val="1F497D"/>
                </a:solidFill>
              </a:rPr>
              <a:t>&lt;input type="</a:t>
            </a:r>
            <a:r>
              <a:rPr lang="fr-FR" sz="2000" b="1" u="sng" dirty="0" err="1">
                <a:solidFill>
                  <a:srgbClr val="1F497D"/>
                </a:solidFill>
              </a:rPr>
              <a:t>submit</a:t>
            </a:r>
            <a:r>
              <a:rPr lang="fr-FR" sz="2000" b="1" dirty="0">
                <a:solidFill>
                  <a:srgbClr val="1F497D"/>
                </a:solidFill>
              </a:rPr>
              <a:t>" value="Envoyer</a:t>
            </a:r>
            <a:r>
              <a:rPr lang="fr-FR" sz="2000" dirty="0">
                <a:solidFill>
                  <a:srgbClr val="1F497D"/>
                </a:solidFill>
              </a:rPr>
              <a:t>" </a:t>
            </a:r>
            <a:r>
              <a:rPr lang="fr-FR" sz="2000" i="1" dirty="0">
                <a:solidFill>
                  <a:srgbClr val="1F497D"/>
                </a:solidFill>
              </a:rPr>
              <a:t>class="bouton" </a:t>
            </a:r>
            <a:r>
              <a:rPr lang="fr-FR" sz="2000" b="1" dirty="0">
                <a:solidFill>
                  <a:srgbClr val="1F497D"/>
                </a:solidFill>
              </a:rPr>
              <a:t>/&gt; </a:t>
            </a:r>
          </a:p>
          <a:p>
            <a:r>
              <a:rPr lang="fr-FR" sz="2000" dirty="0"/>
              <a:t>   </a:t>
            </a:r>
            <a:r>
              <a:rPr lang="fr-FR" sz="2000" b="1" dirty="0">
                <a:solidFill>
                  <a:srgbClr val="1F497D"/>
                </a:solidFill>
              </a:rPr>
              <a:t>&lt;input type="</a:t>
            </a:r>
            <a:r>
              <a:rPr lang="fr-FR" sz="2000" b="1" u="sng" dirty="0">
                <a:solidFill>
                  <a:srgbClr val="1F497D"/>
                </a:solidFill>
              </a:rPr>
              <a:t>reset</a:t>
            </a:r>
            <a:r>
              <a:rPr lang="fr-FR" sz="2000" b="1" dirty="0">
                <a:solidFill>
                  <a:srgbClr val="1F497D"/>
                </a:solidFill>
              </a:rPr>
              <a:t>"  value="Nettoyer" </a:t>
            </a:r>
            <a:r>
              <a:rPr lang="fr-FR" sz="2000" i="1" dirty="0">
                <a:solidFill>
                  <a:srgbClr val="1F497D"/>
                </a:solidFill>
              </a:rPr>
              <a:t>class="bouton"  </a:t>
            </a:r>
            <a:r>
              <a:rPr lang="fr-FR" sz="2000" b="1" dirty="0">
                <a:solidFill>
                  <a:srgbClr val="1F497D"/>
                </a:solidFill>
              </a:rPr>
              <a:t>/&gt;</a:t>
            </a:r>
          </a:p>
          <a:p>
            <a:r>
              <a:rPr lang="fr-FR" sz="2000" b="1" dirty="0">
                <a:solidFill>
                  <a:srgbClr val="FF0000"/>
                </a:solidFill>
              </a:rPr>
              <a:t>  &lt;/</a:t>
            </a:r>
            <a:r>
              <a:rPr lang="fr-FR" sz="2000" b="1" dirty="0" err="1">
                <a:solidFill>
                  <a:srgbClr val="FF0000"/>
                </a:solidFill>
              </a:rPr>
              <a:t>form</a:t>
            </a:r>
            <a:r>
              <a:rPr lang="fr-FR" sz="2000" b="1" dirty="0">
                <a:solidFill>
                  <a:srgbClr val="FF0000"/>
                </a:solidFill>
              </a:rPr>
              <a:t>&gt;</a:t>
            </a:r>
          </a:p>
        </p:txBody>
      </p:sp>
      <p:sp>
        <p:nvSpPr>
          <p:cNvPr id="7" name="ZoneTexte 6"/>
          <p:cNvSpPr txBox="1"/>
          <p:nvPr/>
        </p:nvSpPr>
        <p:spPr>
          <a:xfrm>
            <a:off x="7380312" y="1333217"/>
            <a:ext cx="1728192"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dirty="0"/>
              <a:t>À qui les données sont envoyées</a:t>
            </a:r>
          </a:p>
        </p:txBody>
      </p:sp>
      <p:cxnSp>
        <p:nvCxnSpPr>
          <p:cNvPr id="9" name="Connecteur droit avec flèche 8"/>
          <p:cNvCxnSpPr>
            <a:stCxn id="7" idx="1"/>
          </p:cNvCxnSpPr>
          <p:nvPr/>
        </p:nvCxnSpPr>
        <p:spPr>
          <a:xfrm flipH="1" flipV="1">
            <a:off x="5544616" y="1333217"/>
            <a:ext cx="1835696" cy="507832"/>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1" name="ZoneTexte 10"/>
          <p:cNvSpPr txBox="1"/>
          <p:nvPr/>
        </p:nvSpPr>
        <p:spPr>
          <a:xfrm>
            <a:off x="6732240" y="2505090"/>
            <a:ext cx="2232248" cy="707886"/>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b="1" dirty="0"/>
              <a:t>input type="</a:t>
            </a:r>
            <a:r>
              <a:rPr lang="fr-FR" sz="2000" b="1" dirty="0" err="1"/>
              <a:t>text</a:t>
            </a:r>
            <a:r>
              <a:rPr lang="fr-FR" sz="2000" b="1" dirty="0"/>
              <a:t>"</a:t>
            </a:r>
          </a:p>
          <a:p>
            <a:pPr algn="ctr"/>
            <a:r>
              <a:rPr lang="fr-FR" sz="2000" dirty="0"/>
              <a:t>Zone de saisie</a:t>
            </a:r>
          </a:p>
        </p:txBody>
      </p:sp>
      <p:cxnSp>
        <p:nvCxnSpPr>
          <p:cNvPr id="13" name="Connecteur droit avec flèche 12"/>
          <p:cNvCxnSpPr>
            <a:stCxn id="11" idx="1"/>
          </p:cNvCxnSpPr>
          <p:nvPr/>
        </p:nvCxnSpPr>
        <p:spPr>
          <a:xfrm flipH="1" flipV="1">
            <a:off x="5364088" y="2289066"/>
            <a:ext cx="1368152" cy="569967"/>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4" name="ZoneTexte 13"/>
          <p:cNvSpPr txBox="1"/>
          <p:nvPr/>
        </p:nvSpPr>
        <p:spPr>
          <a:xfrm>
            <a:off x="6444208" y="3349441"/>
            <a:ext cx="2592288"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b="1" dirty="0"/>
              <a:t>select … option</a:t>
            </a:r>
          </a:p>
          <a:p>
            <a:pPr algn="ctr"/>
            <a:r>
              <a:rPr lang="fr-FR" sz="2000" dirty="0"/>
              <a:t>Liste de sélection d’options </a:t>
            </a:r>
          </a:p>
        </p:txBody>
      </p:sp>
      <p:cxnSp>
        <p:nvCxnSpPr>
          <p:cNvPr id="16" name="Connecteur droit avec flèche 15"/>
          <p:cNvCxnSpPr>
            <a:stCxn id="14" idx="1"/>
          </p:cNvCxnSpPr>
          <p:nvPr/>
        </p:nvCxnSpPr>
        <p:spPr>
          <a:xfrm flipH="1" flipV="1">
            <a:off x="5652120" y="3421449"/>
            <a:ext cx="792088" cy="435824"/>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18" name="ZoneTexte 17"/>
          <p:cNvSpPr txBox="1"/>
          <p:nvPr/>
        </p:nvSpPr>
        <p:spPr>
          <a:xfrm>
            <a:off x="6981965" y="4521314"/>
            <a:ext cx="2054531" cy="707886"/>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b="1" dirty="0" err="1"/>
              <a:t>textarea</a:t>
            </a:r>
            <a:r>
              <a:rPr lang="fr-FR" sz="2000" b="1" dirty="0"/>
              <a:t> </a:t>
            </a:r>
          </a:p>
          <a:p>
            <a:pPr algn="ctr"/>
            <a:r>
              <a:rPr lang="fr-FR" sz="2000" dirty="0"/>
              <a:t>Zone de texte</a:t>
            </a:r>
          </a:p>
        </p:txBody>
      </p:sp>
      <p:cxnSp>
        <p:nvCxnSpPr>
          <p:cNvPr id="21" name="Connecteur droit avec flèche 20"/>
          <p:cNvCxnSpPr>
            <a:stCxn id="18" idx="1"/>
          </p:cNvCxnSpPr>
          <p:nvPr/>
        </p:nvCxnSpPr>
        <p:spPr>
          <a:xfrm flipH="1">
            <a:off x="6444208" y="4875257"/>
            <a:ext cx="537757" cy="65911"/>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22" name="ZoneTexte 21"/>
          <p:cNvSpPr txBox="1"/>
          <p:nvPr/>
        </p:nvSpPr>
        <p:spPr>
          <a:xfrm>
            <a:off x="6588224" y="5345921"/>
            <a:ext cx="2448272" cy="1323439"/>
          </a:xfrm>
          <a:prstGeom prst="rect">
            <a:avLst/>
          </a:prstGeom>
        </p:spPr>
        <p:style>
          <a:lnRef idx="1">
            <a:schemeClr val="accent5"/>
          </a:lnRef>
          <a:fillRef idx="2">
            <a:schemeClr val="accent5"/>
          </a:fillRef>
          <a:effectRef idx="1">
            <a:schemeClr val="accent5"/>
          </a:effectRef>
          <a:fontRef idx="minor">
            <a:schemeClr val="dk1"/>
          </a:fontRef>
        </p:style>
        <p:txBody>
          <a:bodyPr wrap="square" lIns="36000" rIns="36000" rtlCol="0">
            <a:spAutoFit/>
          </a:bodyPr>
          <a:lstStyle/>
          <a:p>
            <a:pPr algn="ctr"/>
            <a:r>
              <a:rPr lang="fr-FR" sz="2000" b="1" dirty="0"/>
              <a:t>input type="</a:t>
            </a:r>
            <a:r>
              <a:rPr lang="fr-FR" sz="2000" b="1" dirty="0" err="1"/>
              <a:t>submit</a:t>
            </a:r>
            <a:r>
              <a:rPr lang="fr-FR" sz="2000" b="1" dirty="0"/>
              <a:t>"</a:t>
            </a:r>
          </a:p>
          <a:p>
            <a:pPr algn="ctr"/>
            <a:r>
              <a:rPr lang="fr-FR" sz="2000" b="1" dirty="0"/>
              <a:t>Input type="reset"</a:t>
            </a:r>
          </a:p>
          <a:p>
            <a:pPr algn="ctr"/>
            <a:r>
              <a:rPr lang="fr-FR" sz="2000" dirty="0"/>
              <a:t>Boutons d’envoi et de reset du formulaire</a:t>
            </a:r>
          </a:p>
        </p:txBody>
      </p:sp>
    </p:spTree>
    <p:extLst>
      <p:ext uri="{BB962C8B-B14F-4D97-AF65-F5344CB8AC3E}">
        <p14:creationId xmlns:p14="http://schemas.microsoft.com/office/powerpoint/2010/main" val="43889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Communications Client - Serveur</a:t>
            </a:r>
          </a:p>
        </p:txBody>
      </p:sp>
      <p:sp>
        <p:nvSpPr>
          <p:cNvPr id="3" name="Espace réservé du contenu 2"/>
          <p:cNvSpPr>
            <a:spLocks noGrp="1"/>
          </p:cNvSpPr>
          <p:nvPr>
            <p:ph idx="1"/>
          </p:nvPr>
        </p:nvSpPr>
        <p:spPr>
          <a:xfrm>
            <a:off x="457200" y="1600200"/>
            <a:ext cx="8229600" cy="4853136"/>
          </a:xfrm>
        </p:spPr>
        <p:txBody>
          <a:bodyPr>
            <a:normAutofit fontScale="92500" lnSpcReduction="10000"/>
          </a:bodyPr>
          <a:lstStyle/>
          <a:p>
            <a:pPr marL="0" indent="0">
              <a:buNone/>
            </a:pPr>
            <a:endParaRPr lang="fr-FR" dirty="0"/>
          </a:p>
          <a:p>
            <a:r>
              <a:rPr lang="fr-FR" dirty="0"/>
              <a:t>2 méthodes génériques d’envoi de données :</a:t>
            </a:r>
          </a:p>
          <a:p>
            <a:pPr lvl="1"/>
            <a:r>
              <a:rPr lang="fr-FR" b="1" dirty="0"/>
              <a:t>GET</a:t>
            </a:r>
            <a:r>
              <a:rPr lang="fr-FR" dirty="0"/>
              <a:t> : (</a:t>
            </a:r>
            <a:r>
              <a:rPr lang="fr-FR" dirty="0" err="1"/>
              <a:t>Query</a:t>
            </a:r>
            <a:r>
              <a:rPr lang="fr-FR" dirty="0"/>
              <a:t> String)</a:t>
            </a:r>
            <a:br>
              <a:rPr lang="fr-FR" dirty="0"/>
            </a:br>
            <a:r>
              <a:rPr lang="fr-FR" dirty="0"/>
              <a:t>Valeurs passées via l’URL par le navigateur</a:t>
            </a:r>
            <a:br>
              <a:rPr lang="fr-FR" dirty="0"/>
            </a:br>
            <a:r>
              <a:rPr lang="fr-FR" sz="2400" i="1" dirty="0"/>
              <a:t>[valeurs lisibles dans l’en-tête et dans les logs </a:t>
            </a:r>
            <a:r>
              <a:rPr lang="fr-FR" sz="2400" i="1"/>
              <a:t>d’accès]</a:t>
            </a:r>
          </a:p>
          <a:p>
            <a:pPr lvl="2"/>
            <a:r>
              <a:rPr lang="fr-FR" sz="2000">
                <a:hlinkClick r:id="rId3"/>
              </a:rPr>
              <a:t>http://monsite.fr/mapage.php?var=truc&amp;nom=moi</a:t>
            </a:r>
            <a:endParaRPr lang="fr-FR" sz="2000" i="1" dirty="0"/>
          </a:p>
          <a:p>
            <a:pPr lvl="1"/>
            <a:endParaRPr lang="fr-FR" dirty="0"/>
          </a:p>
          <a:p>
            <a:pPr lvl="1"/>
            <a:r>
              <a:rPr lang="fr-FR" b="1" dirty="0"/>
              <a:t>POST :</a:t>
            </a:r>
            <a:br>
              <a:rPr lang="fr-FR" dirty="0"/>
            </a:br>
            <a:r>
              <a:rPr lang="fr-FR" dirty="0"/>
              <a:t>On remplit un formulaire, et le navigateur envoie le formulaire dans le « body » de la requête HTTP</a:t>
            </a:r>
            <a:br>
              <a:rPr lang="fr-FR" dirty="0"/>
            </a:br>
            <a:r>
              <a:rPr lang="fr-FR" sz="2400" i="1" dirty="0"/>
              <a:t>[valeurs lisibles si le « body » de la requête est </a:t>
            </a:r>
            <a:r>
              <a:rPr lang="fr-FR" sz="2400" i="1"/>
              <a:t>accessible]</a:t>
            </a:r>
          </a:p>
          <a:p>
            <a:pPr lvl="2"/>
            <a:r>
              <a:rPr lang="fr-FR">
                <a:hlinkClick r:id="rId4"/>
              </a:rPr>
              <a:t>http://monsite.fr/mapage.php</a:t>
            </a:r>
            <a:endParaRPr lang="fr-FR" i="1" dirty="0"/>
          </a:p>
        </p:txBody>
      </p:sp>
    </p:spTree>
    <p:extLst>
      <p:ext uri="{BB962C8B-B14F-4D97-AF65-F5344CB8AC3E}">
        <p14:creationId xmlns:p14="http://schemas.microsoft.com/office/powerpoint/2010/main" val="195494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lstStyle/>
          <a:p>
            <a:r>
              <a:rPr lang="fr-FR" dirty="0"/>
              <a:t>Communications Client - Serveur</a:t>
            </a:r>
          </a:p>
        </p:txBody>
      </p:sp>
      <p:sp>
        <p:nvSpPr>
          <p:cNvPr id="5" name="Espace réservé du contenu 4"/>
          <p:cNvSpPr>
            <a:spLocks noGrp="1"/>
          </p:cNvSpPr>
          <p:nvPr>
            <p:ph idx="1"/>
          </p:nvPr>
        </p:nvSpPr>
        <p:spPr>
          <a:xfrm>
            <a:off x="251520" y="1268760"/>
            <a:ext cx="8715404" cy="4951452"/>
          </a:xfrm>
        </p:spPr>
        <p:txBody>
          <a:bodyPr>
            <a:normAutofit/>
          </a:bodyPr>
          <a:lstStyle/>
          <a:p>
            <a:r>
              <a:rPr lang="fr-FR" sz="2800" dirty="0"/>
              <a:t>Les données recueillies dans le formulaire sont transmises au programme indiqué dans </a:t>
            </a:r>
            <a:r>
              <a:rPr lang="fr-FR" sz="2800" b="1" dirty="0"/>
              <a:t>action=…</a:t>
            </a:r>
          </a:p>
          <a:p>
            <a:r>
              <a:rPr lang="fr-FR" sz="2800" dirty="0"/>
              <a:t>Dans </a:t>
            </a:r>
            <a:r>
              <a:rPr lang="fr-FR" sz="2800" b="1" dirty="0"/>
              <a:t>PHP</a:t>
            </a:r>
            <a:r>
              <a:rPr lang="fr-FR" sz="2800" dirty="0"/>
              <a:t>, on récupère ces données grâce à deux </a:t>
            </a:r>
            <a:r>
              <a:rPr lang="fr-FR" sz="2800" b="1" dirty="0">
                <a:solidFill>
                  <a:srgbClr val="1F497D"/>
                </a:solidFill>
              </a:rPr>
              <a:t>tableaux</a:t>
            </a:r>
            <a:r>
              <a:rPr lang="fr-FR" sz="2800" dirty="0">
                <a:solidFill>
                  <a:srgbClr val="1F497D"/>
                </a:solidFill>
              </a:rPr>
              <a:t> </a:t>
            </a:r>
            <a:r>
              <a:rPr lang="fr-FR" sz="2800" b="1" dirty="0">
                <a:solidFill>
                  <a:srgbClr val="1F497D"/>
                </a:solidFill>
              </a:rPr>
              <a:t>associatifs</a:t>
            </a:r>
            <a:r>
              <a:rPr lang="fr-FR" sz="2800" dirty="0">
                <a:solidFill>
                  <a:srgbClr val="1F497D"/>
                </a:solidFill>
              </a:rPr>
              <a:t> </a:t>
            </a:r>
            <a:r>
              <a:rPr lang="fr-FR" sz="2800" dirty="0"/>
              <a:t>spéciaux  </a:t>
            </a:r>
          </a:p>
          <a:p>
            <a:pPr lvl="1"/>
            <a:r>
              <a:rPr lang="fr-FR" b="1" dirty="0">
                <a:solidFill>
                  <a:srgbClr val="1F497D"/>
                </a:solidFill>
              </a:rPr>
              <a:t>$_GET </a:t>
            </a:r>
            <a:r>
              <a:rPr lang="fr-FR" dirty="0"/>
              <a:t>		</a:t>
            </a:r>
            <a:r>
              <a:rPr lang="fr-FR" dirty="0">
                <a:sym typeface="Wingdings"/>
              </a:rPr>
              <a:t>   </a:t>
            </a:r>
            <a:r>
              <a:rPr lang="fr-FR" i="1" dirty="0">
                <a:sym typeface="Wingdings"/>
              </a:rPr>
              <a:t>&lt;</a:t>
            </a:r>
            <a:r>
              <a:rPr lang="fr-FR" i="1" dirty="0" err="1">
                <a:sym typeface="Wingdings"/>
              </a:rPr>
              <a:t>form</a:t>
            </a:r>
            <a:r>
              <a:rPr lang="fr-FR" i="1" dirty="0">
                <a:sym typeface="Wingdings"/>
              </a:rPr>
              <a:t> action="…" </a:t>
            </a:r>
            <a:r>
              <a:rPr lang="fr-FR" b="1" dirty="0" err="1">
                <a:solidFill>
                  <a:schemeClr val="tx2"/>
                </a:solidFill>
                <a:sym typeface="Wingdings"/>
              </a:rPr>
              <a:t>method</a:t>
            </a:r>
            <a:r>
              <a:rPr lang="fr-FR" b="1" dirty="0">
                <a:solidFill>
                  <a:schemeClr val="tx2"/>
                </a:solidFill>
                <a:sym typeface="Wingdings"/>
              </a:rPr>
              <a:t>="</a:t>
            </a:r>
            <a:r>
              <a:rPr lang="fr-FR" b="1" dirty="0" err="1">
                <a:solidFill>
                  <a:schemeClr val="tx2"/>
                </a:solidFill>
                <a:sym typeface="Wingdings"/>
              </a:rPr>
              <a:t>get</a:t>
            </a:r>
            <a:r>
              <a:rPr lang="fr-FR" b="1" dirty="0">
                <a:solidFill>
                  <a:schemeClr val="tx2"/>
                </a:solidFill>
                <a:sym typeface="Wingdings"/>
              </a:rPr>
              <a:t>"</a:t>
            </a:r>
            <a:r>
              <a:rPr lang="fr-FR" dirty="0">
                <a:sym typeface="Wingdings"/>
              </a:rPr>
              <a:t>&gt;</a:t>
            </a:r>
          </a:p>
          <a:p>
            <a:pPr lvl="2"/>
            <a:r>
              <a:rPr lang="fr-FR" dirty="0">
                <a:sym typeface="Wingdings"/>
              </a:rPr>
              <a:t>$_GET["nom"]	  	</a:t>
            </a:r>
            <a:r>
              <a:rPr lang="fr-FR" i="1" dirty="0">
                <a:sym typeface="Wingdings"/>
              </a:rPr>
              <a:t>&lt;input … </a:t>
            </a:r>
            <a:r>
              <a:rPr lang="fr-FR" i="1" dirty="0" err="1">
                <a:sym typeface="Wingdings"/>
              </a:rPr>
              <a:t>name</a:t>
            </a:r>
            <a:r>
              <a:rPr lang="fr-FR" i="1" dirty="0">
                <a:sym typeface="Wingdings"/>
              </a:rPr>
              <a:t>="nom" /&gt;</a:t>
            </a:r>
          </a:p>
          <a:p>
            <a:pPr lvl="2"/>
            <a:endParaRPr lang="fr-FR" i="1" dirty="0">
              <a:sym typeface="Wingdings"/>
            </a:endParaRPr>
          </a:p>
          <a:p>
            <a:pPr lvl="1"/>
            <a:r>
              <a:rPr lang="fr-FR" b="1" dirty="0">
                <a:solidFill>
                  <a:srgbClr val="1F497D"/>
                </a:solidFill>
                <a:sym typeface="Wingdings"/>
              </a:rPr>
              <a:t>$_POST</a:t>
            </a:r>
            <a:r>
              <a:rPr lang="fr-FR" b="1" dirty="0">
                <a:sym typeface="Wingdings"/>
              </a:rPr>
              <a:t>	</a:t>
            </a:r>
            <a:r>
              <a:rPr lang="fr-FR" dirty="0">
                <a:sym typeface="Wingdings"/>
              </a:rPr>
              <a:t>   </a:t>
            </a:r>
            <a:r>
              <a:rPr lang="fr-FR" i="1" dirty="0">
                <a:sym typeface="Wingdings"/>
              </a:rPr>
              <a:t>&lt;</a:t>
            </a:r>
            <a:r>
              <a:rPr lang="fr-FR" i="1" dirty="0" err="1">
                <a:sym typeface="Wingdings"/>
              </a:rPr>
              <a:t>form</a:t>
            </a:r>
            <a:r>
              <a:rPr lang="fr-FR" i="1" dirty="0">
                <a:sym typeface="Wingdings"/>
              </a:rPr>
              <a:t> action="…" </a:t>
            </a:r>
            <a:r>
              <a:rPr lang="fr-FR" b="1" dirty="0" err="1">
                <a:solidFill>
                  <a:schemeClr val="tx2"/>
                </a:solidFill>
                <a:sym typeface="Wingdings"/>
              </a:rPr>
              <a:t>method</a:t>
            </a:r>
            <a:r>
              <a:rPr lang="fr-FR" b="1" dirty="0">
                <a:solidFill>
                  <a:schemeClr val="tx2"/>
                </a:solidFill>
                <a:sym typeface="Wingdings"/>
              </a:rPr>
              <a:t>="post"</a:t>
            </a:r>
            <a:r>
              <a:rPr lang="fr-FR" dirty="0">
                <a:sym typeface="Wingdings"/>
              </a:rPr>
              <a:t>&gt;</a:t>
            </a:r>
          </a:p>
          <a:p>
            <a:pPr lvl="2"/>
            <a:r>
              <a:rPr lang="fr-FR" dirty="0">
                <a:sym typeface="Wingdings"/>
              </a:rPr>
              <a:t>$_POST["nom"]	  	</a:t>
            </a:r>
            <a:r>
              <a:rPr lang="fr-FR" i="1" dirty="0">
                <a:sym typeface="Wingdings"/>
              </a:rPr>
              <a:t>&lt;input … </a:t>
            </a:r>
            <a:r>
              <a:rPr lang="fr-FR" i="1" dirty="0" err="1">
                <a:sym typeface="Wingdings"/>
              </a:rPr>
              <a:t>name</a:t>
            </a:r>
            <a:r>
              <a:rPr lang="fr-FR" i="1" dirty="0">
                <a:sym typeface="Wingdings"/>
              </a:rPr>
              <a:t>="nom" /&gt;</a:t>
            </a:r>
          </a:p>
          <a:p>
            <a:pPr lvl="1"/>
            <a:endParaRPr lang="fr-FR" dirty="0"/>
          </a:p>
        </p:txBody>
      </p:sp>
    </p:spTree>
    <p:extLst>
      <p:ext uri="{BB962C8B-B14F-4D97-AF65-F5344CB8AC3E}">
        <p14:creationId xmlns:p14="http://schemas.microsoft.com/office/powerpoint/2010/main" val="257072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a:t>Client envoie des données OU clique sur un lien prévu</a:t>
            </a:r>
          </a:p>
          <a:p>
            <a:pPr marL="514350" indent="-514350">
              <a:buFont typeface="+mj-lt"/>
              <a:buAutoNum type="arabicPeriod"/>
            </a:pPr>
            <a:r>
              <a:rPr lang="fr-FR" sz="2800" dirty="0"/>
              <a:t>Apache récupère et analyse la requête</a:t>
            </a:r>
          </a:p>
          <a:p>
            <a:pPr marL="514350" indent="-514350">
              <a:buFont typeface="+mj-lt"/>
              <a:buAutoNum type="arabicPeriod"/>
            </a:pPr>
            <a:r>
              <a:rPr lang="fr-FR" sz="2800" dirty="0"/>
              <a:t>Apache crée des tableaux contenant les valeurs</a:t>
            </a:r>
            <a:br>
              <a:rPr lang="fr-FR" sz="2800" dirty="0"/>
            </a:br>
            <a:r>
              <a:rPr lang="fr-FR" sz="2800" dirty="0"/>
              <a:t>et les envoie à PHP</a:t>
            </a:r>
          </a:p>
        </p:txBody>
      </p:sp>
      <p:sp>
        <p:nvSpPr>
          <p:cNvPr id="5" name="Titre 4"/>
          <p:cNvSpPr>
            <a:spLocks noGrp="1"/>
          </p:cNvSpPr>
          <p:nvPr>
            <p:ph type="title"/>
          </p:nvPr>
        </p:nvSpPr>
        <p:spPr/>
        <p:txBody>
          <a:bodyPr/>
          <a:lstStyle/>
          <a:p>
            <a:r>
              <a:rPr lang="fr-FR" dirty="0"/>
              <a:t>Communication C/S : GET</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http://site.fr/page.php?var=42</a:t>
            </a:r>
          </a:p>
          <a:p>
            <a:pPr algn="ctr"/>
            <a:r>
              <a:rPr lang="fr-FR" dirty="0"/>
              <a:t>GET /</a:t>
            </a:r>
            <a:r>
              <a:rPr lang="fr-FR" dirty="0" err="1"/>
              <a:t>page.php?var</a:t>
            </a:r>
            <a:r>
              <a:rPr lang="fr-FR" dirty="0"/>
              <a:t>=42</a:t>
            </a:r>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140968"/>
            <a:ext cx="1570484" cy="646331"/>
          </a:xfrm>
          <a:prstGeom prst="rect">
            <a:avLst/>
          </a:prstGeom>
          <a:noFill/>
        </p:spPr>
        <p:txBody>
          <a:bodyPr wrap="square" rtlCol="0">
            <a:spAutoFit/>
          </a:bodyPr>
          <a:lstStyle/>
          <a:p>
            <a:pPr algn="ctr"/>
            <a:r>
              <a:rPr lang="fr-FR" dirty="0"/>
              <a:t>GET </a:t>
            </a:r>
            <a:r>
              <a:rPr lang="fr-FR" dirty="0" err="1"/>
              <a:t>page.php</a:t>
            </a:r>
            <a:br>
              <a:rPr lang="fr-FR" dirty="0"/>
            </a:br>
            <a:r>
              <a:rPr lang="fr-FR" dirty="0"/>
              <a:t>GET var=42</a:t>
            </a:r>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5" name="Image 34"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642315" y="3430741"/>
            <a:ext cx="825675" cy="646331"/>
          </a:xfrm>
          <a:prstGeom prst="rect">
            <a:avLst/>
          </a:prstGeom>
          <a:noFill/>
        </p:spPr>
        <p:txBody>
          <a:bodyPr wrap="none" rtlCol="0">
            <a:spAutoFit/>
          </a:bodyPr>
          <a:lstStyle/>
          <a:p>
            <a:r>
              <a:rPr lang="fr-FR" dirty="0"/>
              <a:t>GET :</a:t>
            </a:r>
          </a:p>
          <a:p>
            <a:r>
              <a:rPr lang="fr-FR" dirty="0"/>
              <a:t>var=42</a:t>
            </a:r>
          </a:p>
        </p:txBody>
      </p:sp>
      <p:grpSp>
        <p:nvGrpSpPr>
          <p:cNvPr id="24" name="Groupe 23">
            <a:extLst>
              <a:ext uri="{FF2B5EF4-FFF2-40B4-BE49-F238E27FC236}">
                <a16:creationId xmlns:a16="http://schemas.microsoft.com/office/drawing/2014/main" id="{546ACACB-C7AC-436E-976D-ADE31207C336}"/>
              </a:ext>
            </a:extLst>
          </p:cNvPr>
          <p:cNvGrpSpPr/>
          <p:nvPr/>
        </p:nvGrpSpPr>
        <p:grpSpPr>
          <a:xfrm>
            <a:off x="944216" y="5517232"/>
            <a:ext cx="2187624" cy="747464"/>
            <a:chOff x="611560" y="4077072"/>
            <a:chExt cx="2187624" cy="747464"/>
          </a:xfrm>
        </p:grpSpPr>
        <p:pic>
          <p:nvPicPr>
            <p:cNvPr id="27" name="Image 26" descr="firefox.png">
              <a:extLst>
                <a:ext uri="{FF2B5EF4-FFF2-40B4-BE49-F238E27FC236}">
                  <a16:creationId xmlns:a16="http://schemas.microsoft.com/office/drawing/2014/main" id="{5B009306-A1D0-4BFA-92E6-14D35E185D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1" name="Image 30">
              <a:extLst>
                <a:ext uri="{FF2B5EF4-FFF2-40B4-BE49-F238E27FC236}">
                  <a16:creationId xmlns:a16="http://schemas.microsoft.com/office/drawing/2014/main" id="{8A98A0EE-B687-4337-95DD-EE608502BE9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2" name="Image 31" descr="chrome.png">
              <a:extLst>
                <a:ext uri="{FF2B5EF4-FFF2-40B4-BE49-F238E27FC236}">
                  <a16:creationId xmlns:a16="http://schemas.microsoft.com/office/drawing/2014/main" id="{9D8F62E2-B0F1-4ED7-9482-997DB2648E6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248705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Communications C/S : GET</a:t>
            </a:r>
          </a:p>
        </p:txBody>
      </p:sp>
      <p:sp>
        <p:nvSpPr>
          <p:cNvPr id="3" name="Espace réservé du contenu 2"/>
          <p:cNvSpPr>
            <a:spLocks noGrp="1"/>
          </p:cNvSpPr>
          <p:nvPr>
            <p:ph idx="1"/>
          </p:nvPr>
        </p:nvSpPr>
        <p:spPr/>
        <p:txBody>
          <a:bodyPr>
            <a:normAutofit/>
          </a:bodyPr>
          <a:lstStyle/>
          <a:p>
            <a:r>
              <a:rPr lang="fr-FR" dirty="0"/>
              <a:t>URL de la requête contient les valeurs</a:t>
            </a:r>
          </a:p>
          <a:p>
            <a:pPr lvl="1"/>
            <a:r>
              <a:rPr lang="fr-FR" dirty="0"/>
              <a:t>Formulaire passé par l’URL</a:t>
            </a:r>
          </a:p>
          <a:p>
            <a:pPr lvl="1"/>
            <a:r>
              <a:rPr lang="fr-FR" dirty="0"/>
              <a:t>Construction de sa propre URL :</a:t>
            </a:r>
            <a:endParaRPr lang="fr-FR" sz="2000" dirty="0"/>
          </a:p>
          <a:p>
            <a:pPr marL="57150" indent="0">
              <a:buNone/>
            </a:pPr>
            <a:endParaRPr lang="fr-FR" dirty="0"/>
          </a:p>
          <a:p>
            <a:pPr marL="57150" indent="0">
              <a:buNone/>
            </a:pPr>
            <a:r>
              <a:rPr lang="fr-FR" sz="2600" i="1" dirty="0" err="1"/>
              <a:t>page.php</a:t>
            </a:r>
            <a:r>
              <a:rPr lang="fr-FR" sz="2600" dirty="0"/>
              <a:t>	la page qui traitera la requête</a:t>
            </a:r>
          </a:p>
          <a:p>
            <a:pPr marL="57150" indent="0">
              <a:buNone/>
            </a:pPr>
            <a:r>
              <a:rPr lang="fr-FR" sz="2600" dirty="0"/>
              <a:t>	</a:t>
            </a:r>
            <a:r>
              <a:rPr lang="fr-FR" sz="2600" i="1" dirty="0"/>
              <a:t>var</a:t>
            </a:r>
            <a:r>
              <a:rPr lang="fr-FR" sz="2600" dirty="0"/>
              <a:t>	contient « </a:t>
            </a:r>
            <a:r>
              <a:rPr lang="fr-FR" sz="2600" dirty="0" err="1"/>
              <a:t>bla</a:t>
            </a:r>
            <a:r>
              <a:rPr lang="fr-FR" sz="2600" dirty="0"/>
              <a:t> »</a:t>
            </a:r>
          </a:p>
          <a:p>
            <a:pPr marL="57150" indent="0">
              <a:buNone/>
            </a:pPr>
            <a:r>
              <a:rPr lang="fr-FR" sz="2600" dirty="0"/>
              <a:t>	</a:t>
            </a:r>
            <a:r>
              <a:rPr lang="fr-FR" sz="2600" i="1" dirty="0"/>
              <a:t>x</a:t>
            </a:r>
            <a:r>
              <a:rPr lang="fr-FR" sz="2600" dirty="0"/>
              <a:t>	contient 42</a:t>
            </a:r>
          </a:p>
          <a:p>
            <a:pPr marL="57150" indent="0">
              <a:buNone/>
            </a:pPr>
            <a:r>
              <a:rPr lang="fr-FR" sz="2600" dirty="0"/>
              <a:t>	</a:t>
            </a:r>
            <a:r>
              <a:rPr lang="fr-FR" sz="2600" i="1" dirty="0"/>
              <a:t>y</a:t>
            </a:r>
            <a:r>
              <a:rPr lang="fr-FR" sz="2600" dirty="0"/>
              <a:t>	contient 0</a:t>
            </a:r>
          </a:p>
        </p:txBody>
      </p:sp>
      <p:sp>
        <p:nvSpPr>
          <p:cNvPr id="4" name="ZoneTexte 3"/>
          <p:cNvSpPr txBox="1"/>
          <p:nvPr/>
        </p:nvSpPr>
        <p:spPr>
          <a:xfrm>
            <a:off x="0" y="3212976"/>
            <a:ext cx="9144000" cy="461665"/>
          </a:xfrm>
          <a:prstGeom prst="rect">
            <a:avLst/>
          </a:prstGeom>
          <a:noFill/>
        </p:spPr>
        <p:txBody>
          <a:bodyPr wrap="square" rtlCol="0">
            <a:spAutoFit/>
          </a:bodyPr>
          <a:lstStyle/>
          <a:p>
            <a:pPr algn="ctr"/>
            <a:r>
              <a:rPr lang="fr-FR" sz="2400" dirty="0"/>
              <a:t>&lt;a </a:t>
            </a:r>
            <a:r>
              <a:rPr lang="fr-FR" sz="2400" dirty="0" err="1"/>
              <a:t>href</a:t>
            </a:r>
            <a:r>
              <a:rPr lang="fr-FR" sz="2400" dirty="0"/>
              <a:t>="</a:t>
            </a:r>
            <a:r>
              <a:rPr lang="fr-FR" sz="2400" dirty="0">
                <a:solidFill>
                  <a:srgbClr val="FF0000"/>
                </a:solidFill>
              </a:rPr>
              <a:t>http://monsite.fr/</a:t>
            </a:r>
            <a:r>
              <a:rPr lang="fr-FR" sz="2400" u="sng" dirty="0" err="1">
                <a:solidFill>
                  <a:srgbClr val="FF0000"/>
                </a:solidFill>
              </a:rPr>
              <a:t>page.php</a:t>
            </a:r>
            <a:r>
              <a:rPr lang="fr-FR" sz="2400" dirty="0" err="1">
                <a:solidFill>
                  <a:srgbClr val="FF0000"/>
                </a:solidFill>
              </a:rPr>
              <a:t>?</a:t>
            </a:r>
            <a:r>
              <a:rPr lang="fr-FR" sz="2400" b="1" dirty="0" err="1">
                <a:solidFill>
                  <a:srgbClr val="FF0000"/>
                </a:solidFill>
              </a:rPr>
              <a:t>var</a:t>
            </a:r>
            <a:r>
              <a:rPr lang="fr-FR" sz="2400" b="1" dirty="0">
                <a:solidFill>
                  <a:srgbClr val="FF0000"/>
                </a:solidFill>
              </a:rPr>
              <a:t>=</a:t>
            </a:r>
            <a:r>
              <a:rPr lang="fr-FR" sz="2400" b="1" dirty="0" err="1">
                <a:solidFill>
                  <a:srgbClr val="FF0000"/>
                </a:solidFill>
              </a:rPr>
              <a:t>bla</a:t>
            </a:r>
            <a:r>
              <a:rPr lang="fr-FR" sz="2400" dirty="0" err="1">
                <a:solidFill>
                  <a:srgbClr val="FF0000"/>
                </a:solidFill>
              </a:rPr>
              <a:t>&amp;</a:t>
            </a:r>
            <a:r>
              <a:rPr lang="fr-FR" sz="2400" b="1" dirty="0" err="1">
                <a:solidFill>
                  <a:srgbClr val="FF0000"/>
                </a:solidFill>
              </a:rPr>
              <a:t>x</a:t>
            </a:r>
            <a:r>
              <a:rPr lang="fr-FR" sz="2400" b="1" dirty="0">
                <a:solidFill>
                  <a:srgbClr val="FF0000"/>
                </a:solidFill>
              </a:rPr>
              <a:t>=42</a:t>
            </a:r>
            <a:r>
              <a:rPr lang="fr-FR" sz="2400" dirty="0">
                <a:solidFill>
                  <a:srgbClr val="FF0000"/>
                </a:solidFill>
              </a:rPr>
              <a:t>&amp;</a:t>
            </a:r>
            <a:r>
              <a:rPr lang="fr-FR" sz="2400" b="1" dirty="0">
                <a:solidFill>
                  <a:srgbClr val="FF0000"/>
                </a:solidFill>
              </a:rPr>
              <a:t>y=0</a:t>
            </a:r>
            <a:r>
              <a:rPr lang="fr-FR" sz="2400" dirty="0"/>
              <a:t>"&gt;Lien&lt;/a&gt;</a:t>
            </a:r>
          </a:p>
        </p:txBody>
      </p:sp>
      <p:sp>
        <p:nvSpPr>
          <p:cNvPr id="5" name="ZoneTexte 4"/>
          <p:cNvSpPr txBox="1"/>
          <p:nvPr/>
        </p:nvSpPr>
        <p:spPr>
          <a:xfrm>
            <a:off x="0" y="5787261"/>
            <a:ext cx="9144000" cy="954107"/>
          </a:xfrm>
          <a:prstGeom prst="rect">
            <a:avLst/>
          </a:prstGeom>
          <a:noFill/>
        </p:spPr>
        <p:txBody>
          <a:bodyPr wrap="square" rtlCol="0">
            <a:spAutoFit/>
          </a:bodyPr>
          <a:lstStyle/>
          <a:p>
            <a:pPr algn="ctr"/>
            <a:r>
              <a:rPr lang="fr-FR" sz="2800" i="1" dirty="0"/>
              <a:t>« ? » sépare l’adresse de ressource des données</a:t>
            </a:r>
            <a:br>
              <a:rPr lang="fr-FR" sz="2800" i="1" dirty="0"/>
            </a:br>
            <a:r>
              <a:rPr lang="fr-FR" sz="2800" i="1" dirty="0"/>
              <a:t>« &amp; » sépare chaque donnée (champs/valeur)</a:t>
            </a:r>
          </a:p>
        </p:txBody>
      </p:sp>
    </p:spTree>
    <p:extLst>
      <p:ext uri="{BB962C8B-B14F-4D97-AF65-F5344CB8AC3E}">
        <p14:creationId xmlns:p14="http://schemas.microsoft.com/office/powerpoint/2010/main" val="133364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1400"/>
            <a:ext cx="8229600" cy="1143000"/>
          </a:xfrm>
        </p:spPr>
        <p:txBody>
          <a:bodyPr/>
          <a:lstStyle/>
          <a:p>
            <a:r>
              <a:rPr lang="fr-FR" dirty="0"/>
              <a:t>Communications C/S : GET</a:t>
            </a:r>
          </a:p>
        </p:txBody>
      </p:sp>
      <p:sp>
        <p:nvSpPr>
          <p:cNvPr id="5" name="Espace réservé du contenu 4"/>
          <p:cNvSpPr>
            <a:spLocks noGrp="1"/>
          </p:cNvSpPr>
          <p:nvPr>
            <p:ph idx="1"/>
          </p:nvPr>
        </p:nvSpPr>
        <p:spPr>
          <a:xfrm>
            <a:off x="179512" y="1052736"/>
            <a:ext cx="8229600" cy="4525963"/>
          </a:xfrm>
        </p:spPr>
        <p:txBody>
          <a:bodyPr>
            <a:normAutofit/>
          </a:bodyPr>
          <a:lstStyle/>
          <a:p>
            <a:r>
              <a:rPr lang="fr-FR" sz="2800" b="1" dirty="0"/>
              <a:t>Méthode </a:t>
            </a:r>
            <a:r>
              <a:rPr lang="fr-FR" sz="2800" b="1" dirty="0">
                <a:solidFill>
                  <a:srgbClr val="1F497D"/>
                </a:solidFill>
              </a:rPr>
              <a:t>GET </a:t>
            </a:r>
          </a:p>
          <a:p>
            <a:pPr lvl="1"/>
            <a:r>
              <a:rPr lang="fr-FR" sz="2400" dirty="0"/>
              <a:t>Les données sont envoyées dans l’</a:t>
            </a:r>
            <a:r>
              <a:rPr lang="fr-FR" sz="2400" b="1" dirty="0"/>
              <a:t>URL</a:t>
            </a:r>
            <a:r>
              <a:rPr lang="fr-FR" sz="2400" dirty="0"/>
              <a:t> du programme</a:t>
            </a:r>
          </a:p>
          <a:p>
            <a:pPr lvl="1"/>
            <a:r>
              <a:rPr lang="fr-FR" sz="2400" dirty="0"/>
              <a:t>Limitée à 256 octets </a:t>
            </a:r>
          </a:p>
          <a:p>
            <a:pPr lvl="1"/>
            <a:r>
              <a:rPr lang="fr-FR" sz="2400" b="1" i="1" dirty="0">
                <a:solidFill>
                  <a:srgbClr val="1F497D"/>
                </a:solidFill>
              </a:rPr>
              <a:t>Déconseillé </a:t>
            </a:r>
          </a:p>
        </p:txBody>
      </p:sp>
      <p:sp>
        <p:nvSpPr>
          <p:cNvPr id="3" name="Espace réservé du pied de page 2"/>
          <p:cNvSpPr>
            <a:spLocks noGrp="1"/>
          </p:cNvSpPr>
          <p:nvPr>
            <p:ph type="ftr" sz="quarter" idx="11"/>
          </p:nvPr>
        </p:nvSpPr>
        <p:spPr/>
        <p:txBody>
          <a:bodyPr/>
          <a:lstStyle/>
          <a:p>
            <a:r>
              <a:rPr lang="pt-BR"/>
              <a:t>Manuele Kirsch Pinheiro - UP1 / CRI / UFR06 Gestion</a:t>
            </a:r>
            <a:endParaRPr lang="fr-FR"/>
          </a:p>
        </p:txBody>
      </p:sp>
      <p:sp>
        <p:nvSpPr>
          <p:cNvPr id="4" name="Espace réservé du numéro de diapositive 3"/>
          <p:cNvSpPr>
            <a:spLocks noGrp="1"/>
          </p:cNvSpPr>
          <p:nvPr>
            <p:ph type="sldNum" sz="quarter" idx="12"/>
          </p:nvPr>
        </p:nvSpPr>
        <p:spPr/>
        <p:txBody>
          <a:bodyPr/>
          <a:lstStyle/>
          <a:p>
            <a:fld id="{08F9BE58-7793-45FF-A067-2A41621469A2}" type="slidenum">
              <a:rPr lang="fr-FR" smtClean="0"/>
              <a:pPr/>
              <a:t>16</a:t>
            </a:fld>
            <a:endParaRPr lang="fr-FR"/>
          </a:p>
        </p:txBody>
      </p:sp>
      <p:sp>
        <p:nvSpPr>
          <p:cNvPr id="7" name="Rectangle 6"/>
          <p:cNvSpPr/>
          <p:nvPr/>
        </p:nvSpPr>
        <p:spPr>
          <a:xfrm>
            <a:off x="3672408" y="2150854"/>
            <a:ext cx="5364088" cy="286232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a:spAutoFit/>
          </a:bodyPr>
          <a:lstStyle/>
          <a:p>
            <a:r>
              <a:rPr lang="en-US" sz="2000" b="1" dirty="0"/>
              <a:t> &lt;form name="</a:t>
            </a:r>
            <a:r>
              <a:rPr lang="en-US" sz="2000" b="1" dirty="0" err="1"/>
              <a:t>formGet</a:t>
            </a:r>
            <a:r>
              <a:rPr lang="en-US" sz="2000" b="1" dirty="0"/>
              <a:t>" </a:t>
            </a:r>
          </a:p>
          <a:p>
            <a:r>
              <a:rPr lang="en-US" sz="2000" b="1" dirty="0"/>
              <a:t>		action="coursPHP-8.php"</a:t>
            </a:r>
          </a:p>
          <a:p>
            <a:r>
              <a:rPr lang="en-US" sz="2000" b="1" dirty="0"/>
              <a:t>		</a:t>
            </a:r>
            <a:r>
              <a:rPr lang="en-US" sz="2000" b="1" dirty="0">
                <a:solidFill>
                  <a:srgbClr val="1F497D"/>
                </a:solidFill>
              </a:rPr>
              <a:t>method="GET"</a:t>
            </a:r>
            <a:r>
              <a:rPr lang="en-US" sz="2000" b="1" dirty="0"/>
              <a:t>&gt;</a:t>
            </a:r>
            <a:r>
              <a:rPr lang="en-US" dirty="0"/>
              <a:t>  </a:t>
            </a:r>
          </a:p>
          <a:p>
            <a:r>
              <a:rPr lang="en-US" dirty="0"/>
              <a:t>    &lt;label&gt;Nom&lt;/label&gt;</a:t>
            </a:r>
          </a:p>
          <a:p>
            <a:r>
              <a:rPr lang="en-US" dirty="0"/>
              <a:t>    </a:t>
            </a:r>
            <a:r>
              <a:rPr lang="en-US" b="1" dirty="0"/>
              <a:t>&lt;input type="text" name="client" size="20" /&gt;</a:t>
            </a:r>
            <a:r>
              <a:rPr lang="en-US" dirty="0"/>
              <a:t> &lt;</a:t>
            </a:r>
            <a:r>
              <a:rPr lang="en-US" dirty="0" err="1"/>
              <a:t>br</a:t>
            </a:r>
            <a:r>
              <a:rPr lang="en-US" dirty="0"/>
              <a:t>/&gt;</a:t>
            </a:r>
          </a:p>
          <a:p>
            <a:r>
              <a:rPr lang="en-US" dirty="0"/>
              <a:t>    &lt;label&gt;Mot de </a:t>
            </a:r>
            <a:r>
              <a:rPr lang="en-US" dirty="0" err="1"/>
              <a:t>passe</a:t>
            </a:r>
            <a:r>
              <a:rPr lang="en-US" dirty="0"/>
              <a:t> &lt;/label&gt;</a:t>
            </a:r>
          </a:p>
          <a:p>
            <a:r>
              <a:rPr lang="en-US" b="1" dirty="0"/>
              <a:t>    &lt;input </a:t>
            </a:r>
            <a:r>
              <a:rPr lang="en-US" b="1" dirty="0">
                <a:solidFill>
                  <a:srgbClr val="1F497D"/>
                </a:solidFill>
              </a:rPr>
              <a:t>type="password" </a:t>
            </a:r>
            <a:r>
              <a:rPr lang="en-US" b="1" dirty="0"/>
              <a:t>name="</a:t>
            </a:r>
            <a:r>
              <a:rPr lang="en-US" b="1" dirty="0" err="1"/>
              <a:t>mdp</a:t>
            </a:r>
            <a:r>
              <a:rPr lang="en-US" b="1" dirty="0"/>
              <a:t>" size="10"/&gt;</a:t>
            </a:r>
            <a:r>
              <a:rPr lang="en-US" dirty="0"/>
              <a:t>  </a:t>
            </a:r>
          </a:p>
          <a:p>
            <a:r>
              <a:rPr lang="en-US" dirty="0"/>
              <a:t> &lt;</a:t>
            </a:r>
            <a:r>
              <a:rPr lang="en-US" dirty="0" err="1"/>
              <a:t>br</a:t>
            </a:r>
            <a:r>
              <a:rPr lang="en-US" dirty="0"/>
              <a:t>/&gt;</a:t>
            </a:r>
          </a:p>
          <a:p>
            <a:r>
              <a:rPr lang="en-US" dirty="0"/>
              <a:t>    </a:t>
            </a:r>
            <a:r>
              <a:rPr lang="en-US" b="1" dirty="0"/>
              <a:t>&lt;input type="submit" value="</a:t>
            </a:r>
            <a:r>
              <a:rPr lang="en-US" b="1" dirty="0" err="1"/>
              <a:t>Envoyer</a:t>
            </a:r>
            <a:r>
              <a:rPr lang="en-US" b="1" dirty="0"/>
              <a:t>" /&gt; </a:t>
            </a:r>
          </a:p>
          <a:p>
            <a:r>
              <a:rPr lang="en-US" b="1" dirty="0"/>
              <a:t> &lt;/form&gt;</a:t>
            </a:r>
            <a:endParaRPr lang="fr-FR" b="1" dirty="0"/>
          </a:p>
        </p:txBody>
      </p:sp>
      <p:pic>
        <p:nvPicPr>
          <p:cNvPr id="9" name="Image 8"/>
          <p:cNvPicPr>
            <a:picLocks noChangeAspect="1"/>
          </p:cNvPicPr>
          <p:nvPr/>
        </p:nvPicPr>
        <p:blipFill>
          <a:blip r:embed="rId3"/>
          <a:stretch>
            <a:fillRect/>
          </a:stretch>
        </p:blipFill>
        <p:spPr>
          <a:xfrm>
            <a:off x="3923928" y="764704"/>
            <a:ext cx="4858827" cy="936104"/>
          </a:xfrm>
          <a:prstGeom prst="rect">
            <a:avLst/>
          </a:prstGeom>
        </p:spPr>
      </p:pic>
      <p:pic>
        <p:nvPicPr>
          <p:cNvPr id="10" name="Image 9"/>
          <p:cNvPicPr>
            <a:picLocks noChangeAspect="1"/>
          </p:cNvPicPr>
          <p:nvPr/>
        </p:nvPicPr>
        <p:blipFill>
          <a:blip r:embed="rId4"/>
          <a:stretch>
            <a:fillRect/>
          </a:stretch>
        </p:blipFill>
        <p:spPr>
          <a:xfrm>
            <a:off x="107504" y="5141168"/>
            <a:ext cx="8115300" cy="1600200"/>
          </a:xfrm>
          <a:prstGeom prst="rect">
            <a:avLst/>
          </a:prstGeom>
          <a:ln>
            <a:solidFill>
              <a:srgbClr val="000000"/>
            </a:solidFill>
          </a:ln>
        </p:spPr>
      </p:pic>
      <p:pic>
        <p:nvPicPr>
          <p:cNvPr id="11" name="Image 10"/>
          <p:cNvPicPr>
            <a:picLocks noChangeAspect="1"/>
          </p:cNvPicPr>
          <p:nvPr/>
        </p:nvPicPr>
        <p:blipFill rotWithShape="1">
          <a:blip r:embed="rId5"/>
          <a:srcRect t="22638"/>
          <a:stretch/>
        </p:blipFill>
        <p:spPr>
          <a:xfrm>
            <a:off x="467544" y="3212976"/>
            <a:ext cx="2912578" cy="1576088"/>
          </a:xfrm>
          <a:prstGeom prst="rect">
            <a:avLst/>
          </a:prstGeom>
          <a:ln>
            <a:solidFill>
              <a:srgbClr val="000000"/>
            </a:solidFill>
          </a:ln>
        </p:spPr>
      </p:pic>
      <p:sp>
        <p:nvSpPr>
          <p:cNvPr id="12" name="Rectangle 11"/>
          <p:cNvSpPr/>
          <p:nvPr/>
        </p:nvSpPr>
        <p:spPr>
          <a:xfrm>
            <a:off x="3275856" y="5805264"/>
            <a:ext cx="576064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s-ES_tradnl" b="1" dirty="0"/>
              <a:t>&lt;?</a:t>
            </a:r>
            <a:r>
              <a:rPr lang="es-ES_tradnl" b="1" dirty="0" err="1"/>
              <a:t>php</a:t>
            </a:r>
            <a:r>
              <a:rPr lang="es-ES_tradnl" b="1" dirty="0"/>
              <a:t> </a:t>
            </a:r>
          </a:p>
          <a:p>
            <a:r>
              <a:rPr lang="es-ES_tradnl" dirty="0"/>
              <a:t>  echo "&lt;p&gt;</a:t>
            </a:r>
            <a:r>
              <a:rPr lang="es-ES_tradnl" dirty="0" err="1"/>
              <a:t>Bienvenue</a:t>
            </a:r>
            <a:r>
              <a:rPr lang="es-ES_tradnl" dirty="0"/>
              <a:t>, &lt;i&gt;". </a:t>
            </a:r>
            <a:r>
              <a:rPr lang="es-ES_tradnl" b="1" dirty="0">
                <a:solidFill>
                  <a:srgbClr val="1F497D"/>
                </a:solidFill>
              </a:rPr>
              <a:t>$_GET["</a:t>
            </a:r>
            <a:r>
              <a:rPr lang="es-ES_tradnl" b="1" dirty="0" err="1">
                <a:solidFill>
                  <a:srgbClr val="1F497D"/>
                </a:solidFill>
              </a:rPr>
              <a:t>client</a:t>
            </a:r>
            <a:r>
              <a:rPr lang="es-ES_tradnl" b="1" dirty="0">
                <a:solidFill>
                  <a:srgbClr val="1F497D"/>
                </a:solidFill>
              </a:rPr>
              <a:t>"] </a:t>
            </a:r>
            <a:r>
              <a:rPr lang="es-ES_tradnl" dirty="0"/>
              <a:t>. "&lt;/i&gt; ! &lt;/p&gt;";</a:t>
            </a:r>
          </a:p>
          <a:p>
            <a:r>
              <a:rPr lang="es-ES_tradnl" b="1" dirty="0"/>
              <a:t>?&gt; </a:t>
            </a:r>
            <a:endParaRPr lang="fr-FR" b="1" dirty="0"/>
          </a:p>
        </p:txBody>
      </p:sp>
      <p:cxnSp>
        <p:nvCxnSpPr>
          <p:cNvPr id="14" name="Connecteur droit avec flèche 13"/>
          <p:cNvCxnSpPr/>
          <p:nvPr/>
        </p:nvCxnSpPr>
        <p:spPr>
          <a:xfrm flipH="1">
            <a:off x="827584" y="4725144"/>
            <a:ext cx="144016" cy="64807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 name="Connecteur droit avec flèche 15"/>
          <p:cNvCxnSpPr/>
          <p:nvPr/>
        </p:nvCxnSpPr>
        <p:spPr>
          <a:xfrm flipH="1">
            <a:off x="7668344" y="4725144"/>
            <a:ext cx="1080120" cy="648072"/>
          </a:xfrm>
          <a:prstGeom prst="straightConnector1">
            <a:avLst/>
          </a:prstGeom>
          <a:ln w="76200" cmpd="sng">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09711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022"/>
            <a:ext cx="9201150" cy="5240338"/>
          </a:xfrm>
        </p:spPr>
      </p:pic>
      <p:sp>
        <p:nvSpPr>
          <p:cNvPr id="8" name="Rectangle 7"/>
          <p:cNvSpPr/>
          <p:nvPr/>
        </p:nvSpPr>
        <p:spPr>
          <a:xfrm>
            <a:off x="5097710" y="3789040"/>
            <a:ext cx="300268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2008"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a:t>1 - On lance un programme qui écoute les requêtes envoyées sur notre propre machine (</a:t>
            </a:r>
            <a:r>
              <a:rPr lang="fr-FR" dirty="0" err="1"/>
              <a:t>localhost</a:t>
            </a:r>
            <a:r>
              <a:rPr lang="fr-FR" dirty="0"/>
              <a:t>), sur le port 5000</a:t>
            </a:r>
          </a:p>
        </p:txBody>
      </p:sp>
      <p:sp>
        <p:nvSpPr>
          <p:cNvPr id="11" name="ZoneTexte 10"/>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a:t>2 - On crée un formulaire qui enverra les données avec la méthode GET, vers une page de notre machine sur le port 5000</a:t>
            </a:r>
          </a:p>
        </p:txBody>
      </p:sp>
    </p:spTree>
    <p:extLst>
      <p:ext uri="{BB962C8B-B14F-4D97-AF65-F5344CB8AC3E}">
        <p14:creationId xmlns:p14="http://schemas.microsoft.com/office/powerpoint/2010/main" val="96921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50" cy="5239543"/>
          </a:xfrm>
        </p:spPr>
      </p:pic>
      <p:sp>
        <p:nvSpPr>
          <p:cNvPr id="5" name="Rectangle 4"/>
          <p:cNvSpPr/>
          <p:nvPr/>
        </p:nvSpPr>
        <p:spPr>
          <a:xfrm>
            <a:off x="0" y="3789040"/>
            <a:ext cx="50760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858" y="1952835"/>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4858" y="2081881"/>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858" y="2204864"/>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a:t>3 – On remplit le formulaire avec des valeurs, puis on clique sur « Envoyer »</a:t>
            </a:r>
          </a:p>
        </p:txBody>
      </p:sp>
      <p:sp>
        <p:nvSpPr>
          <p:cNvPr id="12" name="ZoneTexte 11"/>
          <p:cNvSpPr txBox="1"/>
          <p:nvPr/>
        </p:nvSpPr>
        <p:spPr>
          <a:xfrm>
            <a:off x="2123728" y="4653136"/>
            <a:ext cx="2736304" cy="1477328"/>
          </a:xfrm>
          <a:prstGeom prst="rect">
            <a:avLst/>
          </a:prstGeom>
          <a:solidFill>
            <a:schemeClr val="tx2">
              <a:lumMod val="60000"/>
              <a:lumOff val="40000"/>
            </a:schemeClr>
          </a:solidFill>
        </p:spPr>
        <p:txBody>
          <a:bodyPr wrap="square" rtlCol="0">
            <a:spAutoFit/>
          </a:bodyPr>
          <a:lstStyle/>
          <a:p>
            <a:pPr algn="ctr"/>
            <a:r>
              <a:rPr lang="fr-FR" dirty="0"/>
              <a:t>4 – Le navigateur envoie une requête GET au serveur (</a:t>
            </a:r>
            <a:r>
              <a:rPr lang="fr-FR" dirty="0" err="1"/>
              <a:t>localhost</a:t>
            </a:r>
            <a:r>
              <a:rPr lang="fr-FR" dirty="0"/>
              <a:t>) avec l’ensemble des variables dans l’URL</a:t>
            </a:r>
          </a:p>
        </p:txBody>
      </p:sp>
    </p:spTree>
    <p:extLst>
      <p:ext uri="{BB962C8B-B14F-4D97-AF65-F5344CB8AC3E}">
        <p14:creationId xmlns:p14="http://schemas.microsoft.com/office/powerpoint/2010/main" val="1529757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3"/>
          </a:xfrm>
        </p:spPr>
      </p:pic>
      <p:sp>
        <p:nvSpPr>
          <p:cNvPr id="5" name="Rectangle 4"/>
          <p:cNvSpPr/>
          <p:nvPr/>
        </p:nvSpPr>
        <p:spPr>
          <a:xfrm>
            <a:off x="0" y="5157192"/>
            <a:ext cx="284380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596336" y="3140968"/>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75656" y="1700808"/>
            <a:ext cx="39604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79512" y="5445224"/>
            <a:ext cx="2736304" cy="923330"/>
          </a:xfrm>
          <a:prstGeom prst="rect">
            <a:avLst/>
          </a:prstGeom>
          <a:solidFill>
            <a:schemeClr val="tx2">
              <a:lumMod val="60000"/>
              <a:lumOff val="40000"/>
            </a:schemeClr>
          </a:solidFill>
        </p:spPr>
        <p:txBody>
          <a:bodyPr wrap="square" rtlCol="0">
            <a:spAutoFit/>
          </a:bodyPr>
          <a:lstStyle/>
          <a:p>
            <a:pPr algn="ctr"/>
            <a:r>
              <a:rPr lang="fr-FR" dirty="0"/>
              <a:t>5 – Depuis le programme « serveur » on écrit une réponse</a:t>
            </a:r>
          </a:p>
        </p:txBody>
      </p:sp>
      <p:sp>
        <p:nvSpPr>
          <p:cNvPr id="10" name="ZoneTexte 9"/>
          <p:cNvSpPr txBox="1"/>
          <p:nvPr/>
        </p:nvSpPr>
        <p:spPr>
          <a:xfrm>
            <a:off x="6228184" y="2132856"/>
            <a:ext cx="2736304" cy="923330"/>
          </a:xfrm>
          <a:prstGeom prst="rect">
            <a:avLst/>
          </a:prstGeom>
          <a:solidFill>
            <a:schemeClr val="tx2">
              <a:lumMod val="60000"/>
              <a:lumOff val="40000"/>
            </a:schemeClr>
          </a:solidFill>
        </p:spPr>
        <p:txBody>
          <a:bodyPr wrap="square" rtlCol="0">
            <a:spAutoFit/>
          </a:bodyPr>
          <a:lstStyle/>
          <a:p>
            <a:pPr algn="ctr"/>
            <a:r>
              <a:rPr lang="fr-FR" dirty="0"/>
              <a:t>6 – Le navigateur commence à récupérer la réponse</a:t>
            </a:r>
          </a:p>
        </p:txBody>
      </p:sp>
      <p:sp>
        <p:nvSpPr>
          <p:cNvPr id="11" name="ZoneTexte 10"/>
          <p:cNvSpPr txBox="1"/>
          <p:nvPr/>
        </p:nvSpPr>
        <p:spPr>
          <a:xfrm>
            <a:off x="1619672" y="1940639"/>
            <a:ext cx="3672408" cy="1200329"/>
          </a:xfrm>
          <a:prstGeom prst="rect">
            <a:avLst/>
          </a:prstGeom>
          <a:solidFill>
            <a:schemeClr val="tx2">
              <a:lumMod val="60000"/>
              <a:lumOff val="40000"/>
            </a:schemeClr>
          </a:solidFill>
        </p:spPr>
        <p:txBody>
          <a:bodyPr wrap="square" rtlCol="0">
            <a:spAutoFit/>
          </a:bodyPr>
          <a:lstStyle/>
          <a:p>
            <a:pPr algn="ctr"/>
            <a:r>
              <a:rPr lang="fr-FR" dirty="0"/>
              <a:t>6 – Le navigateur récupère une réponse, il considère donc qu’il s’agit de la ressource visée par cette URL avec ces variables et valeurs</a:t>
            </a:r>
          </a:p>
        </p:txBody>
      </p:sp>
    </p:spTree>
    <p:extLst>
      <p:ext uri="{BB962C8B-B14F-4D97-AF65-F5344CB8AC3E}">
        <p14:creationId xmlns:p14="http://schemas.microsoft.com/office/powerpoint/2010/main" val="266188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Rappels</a:t>
            </a:r>
          </a:p>
        </p:txBody>
      </p:sp>
      <p:grpSp>
        <p:nvGrpSpPr>
          <p:cNvPr id="4" name="Grouper 3"/>
          <p:cNvGrpSpPr/>
          <p:nvPr/>
        </p:nvGrpSpPr>
        <p:grpSpPr>
          <a:xfrm>
            <a:off x="1152931" y="1412776"/>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231740" y="4401109"/>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043608" y="3645024"/>
            <a:ext cx="1296144" cy="369332"/>
          </a:xfrm>
          <a:prstGeom prst="rect">
            <a:avLst/>
          </a:prstGeom>
          <a:noFill/>
        </p:spPr>
        <p:txBody>
          <a:bodyPr wrap="square" rtlCol="0">
            <a:spAutoFit/>
          </a:bodyPr>
          <a:lstStyle/>
          <a:p>
            <a:pPr algn="ctr"/>
            <a:r>
              <a:rPr lang="fr-FR" dirty="0"/>
              <a:t>Navigateur</a:t>
            </a:r>
          </a:p>
        </p:txBody>
      </p:sp>
      <p:sp>
        <p:nvSpPr>
          <p:cNvPr id="15" name="ZoneTexte 14"/>
          <p:cNvSpPr txBox="1"/>
          <p:nvPr/>
        </p:nvSpPr>
        <p:spPr>
          <a:xfrm>
            <a:off x="2987824" y="3645024"/>
            <a:ext cx="1656184" cy="369332"/>
          </a:xfrm>
          <a:prstGeom prst="rect">
            <a:avLst/>
          </a:prstGeom>
          <a:noFill/>
        </p:spPr>
        <p:txBody>
          <a:bodyPr wrap="square" rtlCol="0">
            <a:spAutoFit/>
          </a:bodyPr>
          <a:lstStyle/>
          <a:p>
            <a:pPr algn="ctr"/>
            <a:r>
              <a:rPr lang="fr-FR" dirty="0"/>
              <a:t>Serveur Web</a:t>
            </a:r>
          </a:p>
        </p:txBody>
      </p:sp>
      <p:sp>
        <p:nvSpPr>
          <p:cNvPr id="10" name="ZoneTexte 9"/>
          <p:cNvSpPr txBox="1"/>
          <p:nvPr/>
        </p:nvSpPr>
        <p:spPr>
          <a:xfrm>
            <a:off x="5220072" y="2566645"/>
            <a:ext cx="2016224" cy="369332"/>
          </a:xfrm>
          <a:prstGeom prst="rect">
            <a:avLst/>
          </a:prstGeom>
          <a:noFill/>
        </p:spPr>
        <p:txBody>
          <a:bodyPr wrap="square" rtlCol="0">
            <a:spAutoFit/>
          </a:bodyPr>
          <a:lstStyle/>
          <a:p>
            <a:pPr algn="ctr"/>
            <a:r>
              <a:rPr lang="fr-FR" dirty="0"/>
              <a:t>Base de Données</a:t>
            </a:r>
          </a:p>
        </p:txBody>
      </p:sp>
      <p:sp>
        <p:nvSpPr>
          <p:cNvPr id="16" name="ZoneTexte 15"/>
          <p:cNvSpPr txBox="1"/>
          <p:nvPr/>
        </p:nvSpPr>
        <p:spPr>
          <a:xfrm>
            <a:off x="5220072" y="4510861"/>
            <a:ext cx="2232248" cy="369332"/>
          </a:xfrm>
          <a:prstGeom prst="rect">
            <a:avLst/>
          </a:prstGeom>
          <a:noFill/>
        </p:spPr>
        <p:txBody>
          <a:bodyPr wrap="square" rtlCol="0">
            <a:spAutoFit/>
          </a:bodyPr>
          <a:lstStyle/>
          <a:p>
            <a:pPr algn="ctr"/>
            <a:r>
              <a:rPr lang="fr-FR" dirty="0"/>
              <a:t>Serveur d’Application</a:t>
            </a:r>
          </a:p>
        </p:txBody>
      </p:sp>
      <p:sp>
        <p:nvSpPr>
          <p:cNvPr id="12" name="ZoneTexte 11"/>
          <p:cNvSpPr txBox="1"/>
          <p:nvPr/>
        </p:nvSpPr>
        <p:spPr>
          <a:xfrm>
            <a:off x="1828967" y="6300029"/>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5436096" y="4365105"/>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4993501" y="6309321"/>
            <a:ext cx="1234683" cy="369332"/>
          </a:xfrm>
          <a:prstGeom prst="rect">
            <a:avLst/>
          </a:prstGeom>
          <a:noFill/>
        </p:spPr>
        <p:txBody>
          <a:bodyPr wrap="none" rtlCol="0">
            <a:spAutoFit/>
          </a:bodyPr>
          <a:lstStyle/>
          <a:p>
            <a:r>
              <a:rPr lang="fr-FR" dirty="0"/>
              <a:t>Back Office</a:t>
            </a:r>
          </a:p>
        </p:txBody>
      </p:sp>
      <p:pic>
        <p:nvPicPr>
          <p:cNvPr id="23" name="Image 22" descr="apache 201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7864" y="4077072"/>
            <a:ext cx="966122" cy="253124"/>
          </a:xfrm>
          <a:prstGeom prst="rect">
            <a:avLst/>
          </a:prstGeom>
        </p:spPr>
      </p:pic>
      <p:pic>
        <p:nvPicPr>
          <p:cNvPr id="24" name="Image 23" descr="glassfis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136" y="4941168"/>
            <a:ext cx="870744" cy="438855"/>
          </a:xfrm>
          <a:prstGeom prst="rect">
            <a:avLst/>
          </a:prstGeom>
        </p:spPr>
      </p:pic>
      <p:pic>
        <p:nvPicPr>
          <p:cNvPr id="25" name="Image 24" descr="tomca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5856" y="4941168"/>
            <a:ext cx="1043608" cy="695467"/>
          </a:xfrm>
          <a:prstGeom prst="rect">
            <a:avLst/>
          </a:prstGeom>
        </p:spPr>
      </p:pic>
      <p:pic>
        <p:nvPicPr>
          <p:cNvPr id="26" name="Image 25" descr="MySQL.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0974" y="1196752"/>
            <a:ext cx="1253069" cy="648072"/>
          </a:xfrm>
          <a:prstGeom prst="rect">
            <a:avLst/>
          </a:prstGeom>
        </p:spPr>
      </p:pic>
      <p:pic>
        <p:nvPicPr>
          <p:cNvPr id="28" name="Image 27" descr="PostgreSQL.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91869" y="1916832"/>
            <a:ext cx="1083241" cy="1080120"/>
          </a:xfrm>
          <a:prstGeom prst="rect">
            <a:avLst/>
          </a:prstGeom>
        </p:spPr>
      </p:pic>
      <p:pic>
        <p:nvPicPr>
          <p:cNvPr id="29" name="Image 28" descr="Maria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4950" y="3068960"/>
            <a:ext cx="1569498" cy="486544"/>
          </a:xfrm>
          <a:prstGeom prst="rect">
            <a:avLst/>
          </a:prstGeom>
        </p:spPr>
      </p:pic>
      <p:pic>
        <p:nvPicPr>
          <p:cNvPr id="3" name="Image 2" descr="Nginx.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1841" y="4509120"/>
            <a:ext cx="1495898" cy="315541"/>
          </a:xfrm>
          <a:prstGeom prst="rect">
            <a:avLst/>
          </a:prstGeom>
        </p:spPr>
      </p:pic>
      <p:grpSp>
        <p:nvGrpSpPr>
          <p:cNvPr id="34" name="Groupe 33">
            <a:extLst>
              <a:ext uri="{FF2B5EF4-FFF2-40B4-BE49-F238E27FC236}">
                <a16:creationId xmlns:a16="http://schemas.microsoft.com/office/drawing/2014/main" id="{D8FC6D6F-2E2C-46AD-B8E7-2C50620AD217}"/>
              </a:ext>
            </a:extLst>
          </p:cNvPr>
          <p:cNvGrpSpPr/>
          <p:nvPr/>
        </p:nvGrpSpPr>
        <p:grpSpPr>
          <a:xfrm>
            <a:off x="611560" y="4077072"/>
            <a:ext cx="2187624" cy="747464"/>
            <a:chOff x="611560" y="4077072"/>
            <a:chExt cx="2187624" cy="747464"/>
          </a:xfrm>
        </p:grpSpPr>
        <p:pic>
          <p:nvPicPr>
            <p:cNvPr id="35" name="Image 34" descr="firefox.png">
              <a:extLst>
                <a:ext uri="{FF2B5EF4-FFF2-40B4-BE49-F238E27FC236}">
                  <a16:creationId xmlns:a16="http://schemas.microsoft.com/office/drawing/2014/main" id="{FF4786EE-D875-4F41-83E4-32BFF0395DE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6" name="Image 35">
              <a:extLst>
                <a:ext uri="{FF2B5EF4-FFF2-40B4-BE49-F238E27FC236}">
                  <a16:creationId xmlns:a16="http://schemas.microsoft.com/office/drawing/2014/main" id="{9C30F94B-060F-4129-A30B-B8E3BF659F9F}"/>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7" name="Image 36" descr="chrome.png">
              <a:extLst>
                <a:ext uri="{FF2B5EF4-FFF2-40B4-BE49-F238E27FC236}">
                  <a16:creationId xmlns:a16="http://schemas.microsoft.com/office/drawing/2014/main" id="{560A331F-AF1E-449D-9310-BB8DB1A4689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263357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2"/>
          </a:xfrm>
        </p:spPr>
      </p:pic>
      <p:sp>
        <p:nvSpPr>
          <p:cNvPr id="5" name="Rectangle 4"/>
          <p:cNvSpPr/>
          <p:nvPr/>
        </p:nvSpPr>
        <p:spPr>
          <a:xfrm>
            <a:off x="0" y="515719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916832"/>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115616" y="4089846"/>
            <a:ext cx="3389880" cy="923330"/>
          </a:xfrm>
          <a:prstGeom prst="rect">
            <a:avLst/>
          </a:prstGeom>
          <a:solidFill>
            <a:schemeClr val="tx2">
              <a:lumMod val="60000"/>
              <a:lumOff val="40000"/>
            </a:schemeClr>
          </a:solidFill>
        </p:spPr>
        <p:txBody>
          <a:bodyPr wrap="square" rtlCol="0">
            <a:spAutoFit/>
          </a:bodyPr>
          <a:lstStyle/>
          <a:p>
            <a:pPr algn="ctr"/>
            <a:r>
              <a:rPr lang="fr-FR" dirty="0"/>
              <a:t>7 – Depuis le programme « serveur », on termine la réponse (Ctrl + D)/ferme la connexion</a:t>
            </a:r>
          </a:p>
        </p:txBody>
      </p:sp>
      <p:sp>
        <p:nvSpPr>
          <p:cNvPr id="10" name="ZoneTexte 9"/>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a:t>8 – Le navigateur voit la connexion se fermer, il considère que les données qu’il a récupéré constitue la réponse entière, il l’affiche</a:t>
            </a:r>
          </a:p>
        </p:txBody>
      </p:sp>
    </p:spTree>
    <p:extLst>
      <p:ext uri="{BB962C8B-B14F-4D97-AF65-F5344CB8AC3E}">
        <p14:creationId xmlns:p14="http://schemas.microsoft.com/office/powerpoint/2010/main" val="3466347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GET (logs)</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1"/>
          </a:xfrm>
        </p:spPr>
      </p:pic>
      <p:sp>
        <p:nvSpPr>
          <p:cNvPr id="9" name="Rectangle 8"/>
          <p:cNvSpPr/>
          <p:nvPr/>
        </p:nvSpPr>
        <p:spPr>
          <a:xfrm>
            <a:off x="1547664" y="486916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3140968"/>
            <a:ext cx="3389880" cy="923330"/>
          </a:xfrm>
          <a:prstGeom prst="rect">
            <a:avLst/>
          </a:prstGeom>
          <a:solidFill>
            <a:schemeClr val="tx2">
              <a:lumMod val="60000"/>
              <a:lumOff val="40000"/>
            </a:schemeClr>
          </a:solidFill>
        </p:spPr>
        <p:txBody>
          <a:bodyPr wrap="square" rtlCol="0">
            <a:spAutoFit/>
          </a:bodyPr>
          <a:lstStyle/>
          <a:p>
            <a:pPr algn="ctr"/>
            <a:r>
              <a:rPr lang="fr-FR" dirty="0"/>
              <a:t>2 – Le navigateur demande la page contenant le formulaire au serveur</a:t>
            </a:r>
          </a:p>
        </p:txBody>
      </p:sp>
      <p:sp>
        <p:nvSpPr>
          <p:cNvPr id="13" name="ZoneTexte 12"/>
          <p:cNvSpPr txBox="1"/>
          <p:nvPr/>
        </p:nvSpPr>
        <p:spPr>
          <a:xfrm>
            <a:off x="4860032" y="5602014"/>
            <a:ext cx="3821928" cy="923330"/>
          </a:xfrm>
          <a:prstGeom prst="rect">
            <a:avLst/>
          </a:prstGeom>
          <a:solidFill>
            <a:schemeClr val="tx2">
              <a:lumMod val="60000"/>
              <a:lumOff val="40000"/>
            </a:schemeClr>
          </a:solidFill>
        </p:spPr>
        <p:txBody>
          <a:bodyPr wrap="square" rtlCol="0">
            <a:spAutoFit/>
          </a:bodyPr>
          <a:lstStyle/>
          <a:p>
            <a:pPr algn="ctr"/>
            <a:r>
              <a:rPr lang="fr-FR" dirty="0"/>
              <a:t>3 – Le navigateur envoie le formulaire par l’URL… on voit toutes les valeurs dans la requête GET enregistrée</a:t>
            </a:r>
          </a:p>
        </p:txBody>
      </p:sp>
      <p:sp>
        <p:nvSpPr>
          <p:cNvPr id="14" name="ZoneTexte 13"/>
          <p:cNvSpPr txBox="1"/>
          <p:nvPr/>
        </p:nvSpPr>
        <p:spPr>
          <a:xfrm>
            <a:off x="5436096" y="1796623"/>
            <a:ext cx="3389880" cy="1200329"/>
          </a:xfrm>
          <a:prstGeom prst="rect">
            <a:avLst/>
          </a:prstGeom>
          <a:solidFill>
            <a:schemeClr val="tx2">
              <a:lumMod val="60000"/>
              <a:lumOff val="40000"/>
            </a:schemeClr>
          </a:solidFill>
        </p:spPr>
        <p:txBody>
          <a:bodyPr wrap="square" rtlCol="0">
            <a:spAutoFit/>
          </a:bodyPr>
          <a:lstStyle/>
          <a:p>
            <a:pPr algn="ctr"/>
            <a:r>
              <a:rPr lang="fr-FR" dirty="0"/>
              <a:t>1 – On va regarder les « logs » de apache (les journaux enregistrant toutes les transactions que le serveur web a traité)</a:t>
            </a:r>
          </a:p>
        </p:txBody>
      </p:sp>
    </p:spTree>
    <p:extLst>
      <p:ext uri="{BB962C8B-B14F-4D97-AF65-F5344CB8AC3E}">
        <p14:creationId xmlns:p14="http://schemas.microsoft.com/office/powerpoint/2010/main" val="1606444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a:t>Client rempli formulaire puis déclenche une requête</a:t>
            </a:r>
          </a:p>
          <a:p>
            <a:pPr marL="514350" indent="-514350">
              <a:buFont typeface="+mj-lt"/>
              <a:buAutoNum type="arabicPeriod"/>
            </a:pPr>
            <a:r>
              <a:rPr lang="fr-FR" sz="2800" dirty="0"/>
              <a:t>Apache récupère et analyse la requête</a:t>
            </a:r>
          </a:p>
          <a:p>
            <a:pPr marL="514350" indent="-514350">
              <a:buFont typeface="+mj-lt"/>
              <a:buAutoNum type="arabicPeriod"/>
            </a:pPr>
            <a:r>
              <a:rPr lang="fr-FR" sz="2800" dirty="0"/>
              <a:t>Apache crée des tableaux contenant les valeurs</a:t>
            </a:r>
            <a:br>
              <a:rPr lang="fr-FR" sz="2800" dirty="0"/>
            </a:br>
            <a:r>
              <a:rPr lang="fr-FR" sz="2800" dirty="0"/>
              <a:t>et les envoie à PHP</a:t>
            </a:r>
          </a:p>
        </p:txBody>
      </p:sp>
      <p:sp>
        <p:nvSpPr>
          <p:cNvPr id="5" name="Titre 4"/>
          <p:cNvSpPr>
            <a:spLocks noGrp="1"/>
          </p:cNvSpPr>
          <p:nvPr>
            <p:ph type="title"/>
          </p:nvPr>
        </p:nvSpPr>
        <p:spPr/>
        <p:txBody>
          <a:bodyPr/>
          <a:lstStyle/>
          <a:p>
            <a:r>
              <a:rPr lang="fr-FR" dirty="0"/>
              <a:t>Communication C/S : POST</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http://site.fr/page.php</a:t>
            </a:r>
          </a:p>
          <a:p>
            <a:pPr algn="ctr"/>
            <a:r>
              <a:rPr lang="fr-FR"/>
              <a:t>POST Name=Flo</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436096" y="3140968"/>
            <a:ext cx="1800200" cy="646331"/>
          </a:xfrm>
          <a:prstGeom prst="rect">
            <a:avLst/>
          </a:prstGeom>
          <a:noFill/>
        </p:spPr>
        <p:txBody>
          <a:bodyPr wrap="square" rtlCol="0">
            <a:spAutoFit/>
          </a:bodyPr>
          <a:lstStyle/>
          <a:p>
            <a:pPr algn="ctr"/>
            <a:r>
              <a:rPr lang="fr-FR" dirty="0"/>
              <a:t>GET </a:t>
            </a:r>
            <a:r>
              <a:rPr lang="fr-FR" dirty="0" err="1"/>
              <a:t>page.php</a:t>
            </a:r>
            <a:br>
              <a:rPr lang="fr-FR" dirty="0"/>
            </a:br>
            <a:r>
              <a:rPr lang="fr-FR"/>
              <a:t>POST Name=Flo</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5" name="Image 34"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596336" y="3429000"/>
            <a:ext cx="1140056" cy="646331"/>
          </a:xfrm>
          <a:prstGeom prst="rect">
            <a:avLst/>
          </a:prstGeom>
          <a:noFill/>
        </p:spPr>
        <p:txBody>
          <a:bodyPr wrap="none" rtlCol="0">
            <a:spAutoFit/>
          </a:bodyPr>
          <a:lstStyle/>
          <a:p>
            <a:r>
              <a:rPr lang="fr-FR" dirty="0"/>
              <a:t>POST :</a:t>
            </a:r>
          </a:p>
          <a:p>
            <a:r>
              <a:rPr lang="fr-FR" dirty="0"/>
              <a:t>Name=</a:t>
            </a:r>
            <a:r>
              <a:rPr lang="fr-FR" dirty="0" err="1"/>
              <a:t>Flo</a:t>
            </a:r>
            <a:endParaRPr lang="fr-FR" dirty="0"/>
          </a:p>
        </p:txBody>
      </p:sp>
      <p:grpSp>
        <p:nvGrpSpPr>
          <p:cNvPr id="18" name="Groupe 17"/>
          <p:cNvGrpSpPr/>
          <p:nvPr/>
        </p:nvGrpSpPr>
        <p:grpSpPr>
          <a:xfrm>
            <a:off x="1547664" y="3995772"/>
            <a:ext cx="864096" cy="585356"/>
            <a:chOff x="1547664" y="3995772"/>
            <a:chExt cx="864096" cy="585356"/>
          </a:xfrm>
        </p:grpSpPr>
        <p:sp>
          <p:nvSpPr>
            <p:cNvPr id="15" name="Rectangle 14"/>
            <p:cNvSpPr/>
            <p:nvPr/>
          </p:nvSpPr>
          <p:spPr>
            <a:xfrm>
              <a:off x="1547664" y="4329100"/>
              <a:ext cx="864096" cy="2520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Flo</a:t>
              </a:r>
              <a:endParaRPr lang="fr-FR" dirty="0">
                <a:solidFill>
                  <a:schemeClr val="tx1"/>
                </a:solidFill>
              </a:endParaRPr>
            </a:p>
          </p:txBody>
        </p:sp>
        <p:sp>
          <p:nvSpPr>
            <p:cNvPr id="16" name="ZoneTexte 15"/>
            <p:cNvSpPr txBox="1"/>
            <p:nvPr/>
          </p:nvSpPr>
          <p:spPr>
            <a:xfrm>
              <a:off x="1547664" y="3995772"/>
              <a:ext cx="864096" cy="369332"/>
            </a:xfrm>
            <a:prstGeom prst="rect">
              <a:avLst/>
            </a:prstGeom>
            <a:noFill/>
          </p:spPr>
          <p:txBody>
            <a:bodyPr wrap="square" rtlCol="0">
              <a:spAutoFit/>
            </a:bodyPr>
            <a:lstStyle/>
            <a:p>
              <a:r>
                <a:rPr lang="fr-FR" dirty="0"/>
                <a:t>Name :</a:t>
              </a:r>
            </a:p>
          </p:txBody>
        </p:sp>
      </p:grpSp>
      <p:grpSp>
        <p:nvGrpSpPr>
          <p:cNvPr id="27" name="Groupe 26">
            <a:extLst>
              <a:ext uri="{FF2B5EF4-FFF2-40B4-BE49-F238E27FC236}">
                <a16:creationId xmlns:a16="http://schemas.microsoft.com/office/drawing/2014/main" id="{3A494E5E-BA59-4966-92AF-B011703A1927}"/>
              </a:ext>
            </a:extLst>
          </p:cNvPr>
          <p:cNvGrpSpPr/>
          <p:nvPr/>
        </p:nvGrpSpPr>
        <p:grpSpPr>
          <a:xfrm>
            <a:off x="944216" y="5517232"/>
            <a:ext cx="2187624" cy="747464"/>
            <a:chOff x="611560" y="4077072"/>
            <a:chExt cx="2187624" cy="747464"/>
          </a:xfrm>
        </p:grpSpPr>
        <p:pic>
          <p:nvPicPr>
            <p:cNvPr id="31" name="Image 30" descr="firefox.png">
              <a:extLst>
                <a:ext uri="{FF2B5EF4-FFF2-40B4-BE49-F238E27FC236}">
                  <a16:creationId xmlns:a16="http://schemas.microsoft.com/office/drawing/2014/main" id="{4FF21A7C-3252-4178-9EBC-CE2AD845FC5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2" name="Image 31">
              <a:extLst>
                <a:ext uri="{FF2B5EF4-FFF2-40B4-BE49-F238E27FC236}">
                  <a16:creationId xmlns:a16="http://schemas.microsoft.com/office/drawing/2014/main" id="{6B95B4C6-6274-4625-A875-449D1B919544}"/>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3" name="Image 32" descr="chrome.png">
              <a:extLst>
                <a:ext uri="{FF2B5EF4-FFF2-40B4-BE49-F238E27FC236}">
                  <a16:creationId xmlns:a16="http://schemas.microsoft.com/office/drawing/2014/main" id="{8AA1A80F-91B8-48B7-9D34-D4C2D0130D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46490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Communication C/S : POST</a:t>
            </a:r>
          </a:p>
        </p:txBody>
      </p:sp>
      <p:pic>
        <p:nvPicPr>
          <p:cNvPr id="12" name="Image 11"/>
          <p:cNvPicPr>
            <a:picLocks noChangeAspect="1"/>
          </p:cNvPicPr>
          <p:nvPr/>
        </p:nvPicPr>
        <p:blipFill>
          <a:blip r:embed="rId3"/>
          <a:stretch>
            <a:fillRect/>
          </a:stretch>
        </p:blipFill>
        <p:spPr>
          <a:xfrm>
            <a:off x="251520" y="893478"/>
            <a:ext cx="5616624" cy="2631318"/>
          </a:xfrm>
          <a:prstGeom prst="rect">
            <a:avLst/>
          </a:prstGeom>
          <a:ln>
            <a:solidFill>
              <a:srgbClr val="000000"/>
            </a:solidFill>
          </a:ln>
        </p:spPr>
      </p:pic>
      <p:sp>
        <p:nvSpPr>
          <p:cNvPr id="7" name="Rectangle 6"/>
          <p:cNvSpPr/>
          <p:nvPr/>
        </p:nvSpPr>
        <p:spPr>
          <a:xfrm>
            <a:off x="3707904" y="1628800"/>
            <a:ext cx="5220072" cy="175432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b="1" dirty="0">
                <a:solidFill>
                  <a:srgbClr val="1F497D"/>
                </a:solidFill>
              </a:rPr>
              <a:t>&lt;</a:t>
            </a:r>
            <a:r>
              <a:rPr lang="fr-FR" b="1" dirty="0" err="1">
                <a:solidFill>
                  <a:srgbClr val="1F497D"/>
                </a:solidFill>
              </a:rPr>
              <a:t>form</a:t>
            </a:r>
            <a:r>
              <a:rPr lang="fr-FR" b="1" dirty="0">
                <a:solidFill>
                  <a:srgbClr val="1F497D"/>
                </a:solidFill>
              </a:rPr>
              <a:t> </a:t>
            </a:r>
            <a:r>
              <a:rPr lang="fr-FR" b="1" dirty="0" err="1">
                <a:solidFill>
                  <a:schemeClr val="tx1"/>
                </a:solidFill>
              </a:rPr>
              <a:t>name</a:t>
            </a:r>
            <a:r>
              <a:rPr lang="fr-FR" b="1" dirty="0">
                <a:solidFill>
                  <a:schemeClr val="tx1"/>
                </a:solidFill>
              </a:rPr>
              <a:t>="</a:t>
            </a:r>
            <a:r>
              <a:rPr lang="fr-FR" b="1" dirty="0" err="1">
                <a:solidFill>
                  <a:schemeClr val="tx1"/>
                </a:solidFill>
              </a:rPr>
              <a:t>formClient</a:t>
            </a:r>
            <a:r>
              <a:rPr lang="fr-FR" b="1" dirty="0">
                <a:solidFill>
                  <a:schemeClr val="tx1"/>
                </a:solidFill>
              </a:rPr>
              <a:t>" </a:t>
            </a:r>
            <a:r>
              <a:rPr lang="fr-FR" b="1" dirty="0">
                <a:solidFill>
                  <a:schemeClr val="tx2"/>
                </a:solidFill>
              </a:rPr>
              <a:t>action="coursPHP-7.php" </a:t>
            </a:r>
          </a:p>
          <a:p>
            <a:r>
              <a:rPr lang="fr-FR" b="1" dirty="0">
                <a:solidFill>
                  <a:schemeClr val="tx2"/>
                </a:solidFill>
              </a:rPr>
              <a:t>		              </a:t>
            </a:r>
            <a:r>
              <a:rPr lang="fr-FR" b="1" dirty="0" err="1">
                <a:solidFill>
                  <a:srgbClr val="1F497D"/>
                </a:solidFill>
              </a:rPr>
              <a:t>method</a:t>
            </a:r>
            <a:r>
              <a:rPr lang="fr-FR" b="1" dirty="0">
                <a:solidFill>
                  <a:srgbClr val="1F497D"/>
                </a:solidFill>
              </a:rPr>
              <a:t>="POST" </a:t>
            </a:r>
            <a:r>
              <a:rPr lang="fr-FR" b="1" dirty="0">
                <a:solidFill>
                  <a:schemeClr val="tx1"/>
                </a:solidFill>
              </a:rPr>
              <a:t>&gt;</a:t>
            </a:r>
          </a:p>
          <a:p>
            <a:r>
              <a:rPr lang="fr-FR" dirty="0">
                <a:solidFill>
                  <a:schemeClr val="tx1"/>
                </a:solidFill>
              </a:rPr>
              <a:t>   &lt;label for="nom"&gt;Nom&lt;/label&gt;</a:t>
            </a:r>
          </a:p>
          <a:p>
            <a:r>
              <a:rPr lang="fr-FR" dirty="0">
                <a:solidFill>
                  <a:schemeClr val="tx1"/>
                </a:solidFill>
              </a:rPr>
              <a:t>   </a:t>
            </a:r>
            <a:r>
              <a:rPr lang="fr-FR" b="1" dirty="0">
                <a:solidFill>
                  <a:srgbClr val="1F497D"/>
                </a:solidFill>
              </a:rPr>
              <a:t>&lt;input </a:t>
            </a:r>
            <a:r>
              <a:rPr lang="fr-FR" b="1" dirty="0">
                <a:solidFill>
                  <a:schemeClr val="tx1"/>
                </a:solidFill>
              </a:rPr>
              <a:t>type="</a:t>
            </a:r>
            <a:r>
              <a:rPr lang="fr-FR" b="1" dirty="0" err="1">
                <a:solidFill>
                  <a:schemeClr val="tx1"/>
                </a:solidFill>
              </a:rPr>
              <a:t>text</a:t>
            </a:r>
            <a:r>
              <a:rPr lang="fr-FR" b="1" dirty="0">
                <a:solidFill>
                  <a:schemeClr val="tx1"/>
                </a:solidFill>
              </a:rPr>
              <a:t>" </a:t>
            </a:r>
            <a:r>
              <a:rPr lang="fr-FR" dirty="0">
                <a:solidFill>
                  <a:schemeClr val="tx1"/>
                </a:solidFill>
              </a:rPr>
              <a:t>id="nom" </a:t>
            </a:r>
          </a:p>
          <a:p>
            <a:r>
              <a:rPr lang="fr-FR" b="1" dirty="0">
                <a:solidFill>
                  <a:schemeClr val="tx1"/>
                </a:solidFill>
              </a:rPr>
              <a:t>                </a:t>
            </a:r>
            <a:r>
              <a:rPr lang="fr-FR" b="1" dirty="0" err="1">
                <a:solidFill>
                  <a:srgbClr val="1F497D"/>
                </a:solidFill>
              </a:rPr>
              <a:t>name</a:t>
            </a:r>
            <a:r>
              <a:rPr lang="fr-FR" b="1" dirty="0">
                <a:solidFill>
                  <a:srgbClr val="1F497D"/>
                </a:solidFill>
              </a:rPr>
              <a:t>="</a:t>
            </a:r>
            <a:r>
              <a:rPr lang="fr-FR" b="1" dirty="0" err="1">
                <a:solidFill>
                  <a:srgbClr val="1F497D"/>
                </a:solidFill>
              </a:rPr>
              <a:t>nomClient</a:t>
            </a:r>
            <a:r>
              <a:rPr lang="fr-FR" b="1" dirty="0">
                <a:solidFill>
                  <a:srgbClr val="1F497D"/>
                </a:solidFill>
              </a:rPr>
              <a:t>"  value="votre nom" </a:t>
            </a:r>
          </a:p>
          <a:p>
            <a:r>
              <a:rPr lang="fr-FR" b="1" dirty="0">
                <a:solidFill>
                  <a:schemeClr val="tx1"/>
                </a:solidFill>
              </a:rPr>
              <a:t>               </a:t>
            </a:r>
            <a:r>
              <a:rPr lang="fr-FR" dirty="0">
                <a:solidFill>
                  <a:schemeClr val="tx1"/>
                </a:solidFill>
              </a:rPr>
              <a:t> size="40" </a:t>
            </a:r>
            <a:r>
              <a:rPr lang="fr-FR" dirty="0" err="1">
                <a:solidFill>
                  <a:schemeClr val="tx1"/>
                </a:solidFill>
              </a:rPr>
              <a:t>maxlength</a:t>
            </a:r>
            <a:r>
              <a:rPr lang="fr-FR" dirty="0">
                <a:solidFill>
                  <a:schemeClr val="tx1"/>
                </a:solidFill>
              </a:rPr>
              <a:t>="150" </a:t>
            </a:r>
            <a:r>
              <a:rPr lang="fr-FR" b="1" dirty="0">
                <a:solidFill>
                  <a:schemeClr val="tx1"/>
                </a:solidFill>
              </a:rPr>
              <a:t>/&gt; </a:t>
            </a:r>
            <a:r>
              <a:rPr lang="fr-FR" dirty="0">
                <a:solidFill>
                  <a:schemeClr val="tx1"/>
                </a:solidFill>
              </a:rPr>
              <a:t> &lt;</a:t>
            </a:r>
            <a:r>
              <a:rPr lang="fr-FR" dirty="0" err="1">
                <a:solidFill>
                  <a:schemeClr val="tx1"/>
                </a:solidFill>
              </a:rPr>
              <a:t>br</a:t>
            </a:r>
            <a:r>
              <a:rPr lang="fr-FR" dirty="0">
                <a:solidFill>
                  <a:schemeClr val="tx1"/>
                </a:solidFill>
              </a:rPr>
              <a:t>/&gt;</a:t>
            </a:r>
          </a:p>
        </p:txBody>
      </p:sp>
      <p:pic>
        <p:nvPicPr>
          <p:cNvPr id="10" name="Image 9"/>
          <p:cNvPicPr>
            <a:picLocks noChangeAspect="1"/>
          </p:cNvPicPr>
          <p:nvPr/>
        </p:nvPicPr>
        <p:blipFill>
          <a:blip r:embed="rId4"/>
          <a:stretch>
            <a:fillRect/>
          </a:stretch>
        </p:blipFill>
        <p:spPr>
          <a:xfrm>
            <a:off x="251520" y="3645024"/>
            <a:ext cx="4940300" cy="2984500"/>
          </a:xfrm>
          <a:prstGeom prst="rect">
            <a:avLst/>
          </a:prstGeom>
          <a:ln>
            <a:solidFill>
              <a:srgbClr val="000000"/>
            </a:solidFill>
          </a:ln>
        </p:spPr>
      </p:pic>
      <p:sp>
        <p:nvSpPr>
          <p:cNvPr id="9" name="Rectangle 8"/>
          <p:cNvSpPr/>
          <p:nvPr/>
        </p:nvSpPr>
        <p:spPr>
          <a:xfrm>
            <a:off x="3779912" y="3789040"/>
            <a:ext cx="5256584" cy="258532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 </a:t>
            </a:r>
          </a:p>
          <a:p>
            <a:r>
              <a:rPr lang="fr-FR" b="1" dirty="0"/>
              <a:t>&lt;?</a:t>
            </a:r>
            <a:r>
              <a:rPr lang="fr-FR" b="1" dirty="0" err="1"/>
              <a:t>php</a:t>
            </a:r>
            <a:r>
              <a:rPr lang="fr-FR" b="1" dirty="0"/>
              <a:t> </a:t>
            </a:r>
          </a:p>
          <a:p>
            <a:r>
              <a:rPr lang="fr-FR" b="1" dirty="0"/>
              <a:t>   </a:t>
            </a:r>
            <a:r>
              <a:rPr lang="fr-FR" b="1" dirty="0">
                <a:solidFill>
                  <a:srgbClr val="1F497D"/>
                </a:solidFill>
              </a:rPr>
              <a:t>$nom = $_POST["</a:t>
            </a:r>
            <a:r>
              <a:rPr lang="fr-FR" b="1" dirty="0" err="1">
                <a:solidFill>
                  <a:srgbClr val="1F497D"/>
                </a:solidFill>
              </a:rPr>
              <a:t>nomClient</a:t>
            </a:r>
            <a:r>
              <a:rPr lang="fr-FR" b="1" dirty="0">
                <a:solidFill>
                  <a:srgbClr val="1F497D"/>
                </a:solidFill>
              </a:rPr>
              <a:t>"];</a:t>
            </a:r>
          </a:p>
          <a:p>
            <a:r>
              <a:rPr lang="fr-FR" b="1" dirty="0"/>
              <a:t>   $op =  </a:t>
            </a:r>
            <a:r>
              <a:rPr lang="fr-FR" b="1" dirty="0">
                <a:solidFill>
                  <a:srgbClr val="1F497D"/>
                </a:solidFill>
              </a:rPr>
              <a:t>$_POST</a:t>
            </a:r>
            <a:r>
              <a:rPr lang="fr-FR" b="1" dirty="0"/>
              <a:t>["</a:t>
            </a:r>
            <a:r>
              <a:rPr lang="fr-FR" b="1" dirty="0" err="1"/>
              <a:t>opinionClient</a:t>
            </a:r>
            <a:r>
              <a:rPr lang="fr-FR" b="1" dirty="0"/>
              <a:t>"];</a:t>
            </a:r>
          </a:p>
          <a:p>
            <a:r>
              <a:rPr lang="fr-FR" b="1" dirty="0"/>
              <a:t>   $</a:t>
            </a:r>
            <a:r>
              <a:rPr lang="fr-FR" b="1" dirty="0" err="1"/>
              <a:t>prod</a:t>
            </a:r>
            <a:r>
              <a:rPr lang="fr-FR" b="1" dirty="0"/>
              <a:t> = </a:t>
            </a:r>
            <a:r>
              <a:rPr lang="fr-FR" b="1" dirty="0">
                <a:solidFill>
                  <a:srgbClr val="1F497D"/>
                </a:solidFill>
              </a:rPr>
              <a:t>$_POST</a:t>
            </a:r>
            <a:r>
              <a:rPr lang="fr-FR" b="1" dirty="0"/>
              <a:t>["produit"];</a:t>
            </a:r>
          </a:p>
          <a:p>
            <a:r>
              <a:rPr lang="fr-FR" dirty="0"/>
              <a:t> </a:t>
            </a:r>
            <a:r>
              <a:rPr lang="fr-FR" i="1" dirty="0"/>
              <a:t> </a:t>
            </a:r>
            <a:r>
              <a:rPr lang="fr-FR" i="1" dirty="0" err="1"/>
              <a:t>echo</a:t>
            </a:r>
            <a:r>
              <a:rPr lang="fr-FR" i="1" dirty="0"/>
              <a:t> "&lt;p&gt;Merci de votre participation, </a:t>
            </a:r>
            <a:r>
              <a:rPr lang="fr-FR" b="1" i="1" dirty="0"/>
              <a:t>$nom </a:t>
            </a:r>
            <a:r>
              <a:rPr lang="fr-FR" i="1" dirty="0"/>
              <a:t>! &lt;/p&gt;";</a:t>
            </a:r>
          </a:p>
          <a:p>
            <a:r>
              <a:rPr lang="fr-FR" i="1" dirty="0"/>
              <a:t>  </a:t>
            </a:r>
            <a:r>
              <a:rPr lang="fr-FR" i="1" dirty="0" err="1"/>
              <a:t>echo</a:t>
            </a:r>
            <a:r>
              <a:rPr lang="fr-FR" i="1" dirty="0"/>
              <a:t> "&lt;p&gt;Votre produit est : &lt;i&gt; </a:t>
            </a:r>
            <a:r>
              <a:rPr lang="fr-FR" b="1" i="1" dirty="0"/>
              <a:t>$</a:t>
            </a:r>
            <a:r>
              <a:rPr lang="fr-FR" b="1" i="1" dirty="0" err="1"/>
              <a:t>prod</a:t>
            </a:r>
            <a:r>
              <a:rPr lang="fr-FR" b="1" i="1" dirty="0"/>
              <a:t> </a:t>
            </a:r>
            <a:r>
              <a:rPr lang="fr-FR" i="1" dirty="0"/>
              <a:t>&lt;/i&gt; &lt;/p&gt;";</a:t>
            </a:r>
          </a:p>
          <a:p>
            <a:r>
              <a:rPr lang="fr-FR" i="1" dirty="0"/>
              <a:t>  </a:t>
            </a:r>
            <a:r>
              <a:rPr lang="fr-FR" i="1" dirty="0" err="1"/>
              <a:t>echo</a:t>
            </a:r>
            <a:r>
              <a:rPr lang="fr-FR" i="1" dirty="0"/>
              <a:t> "&lt;p&gt; Votre opinion est : &lt;i&gt; </a:t>
            </a:r>
            <a:r>
              <a:rPr lang="fr-FR" b="1" i="1" dirty="0"/>
              <a:t>$op </a:t>
            </a:r>
            <a:r>
              <a:rPr lang="fr-FR" i="1" dirty="0"/>
              <a:t>&lt;/i&gt; &lt;/p&gt;";</a:t>
            </a:r>
          </a:p>
          <a:p>
            <a:r>
              <a:rPr lang="fr-FR" dirty="0"/>
              <a:t>?&gt; </a:t>
            </a:r>
          </a:p>
        </p:txBody>
      </p:sp>
      <p:cxnSp>
        <p:nvCxnSpPr>
          <p:cNvPr id="11" name="Connecteur droit avec flèche 10"/>
          <p:cNvCxnSpPr/>
          <p:nvPr/>
        </p:nvCxnSpPr>
        <p:spPr>
          <a:xfrm>
            <a:off x="755576" y="3284984"/>
            <a:ext cx="936104" cy="576064"/>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206641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Communication C/S </a:t>
            </a:r>
            <a:r>
              <a:rPr lang="fr-FR"/>
              <a:t>: POST  - HTML</a:t>
            </a:r>
            <a:endParaRPr lang="fr-FR" dirty="0"/>
          </a:p>
        </p:txBody>
      </p:sp>
      <p:sp>
        <p:nvSpPr>
          <p:cNvPr id="3" name="Espace réservé du contenu 2"/>
          <p:cNvSpPr>
            <a:spLocks noGrp="1"/>
          </p:cNvSpPr>
          <p:nvPr>
            <p:ph idx="1"/>
          </p:nvPr>
        </p:nvSpPr>
        <p:spPr>
          <a:xfrm>
            <a:off x="457200" y="1052736"/>
            <a:ext cx="8229600" cy="4525963"/>
          </a:xfrm>
        </p:spPr>
        <p:txBody>
          <a:bodyPr/>
          <a:lstStyle/>
          <a:p>
            <a:r>
              <a:rPr lang="fr-FR" dirty="0"/>
              <a:t>Exemple</a:t>
            </a:r>
          </a:p>
        </p:txBody>
      </p:sp>
      <p:sp>
        <p:nvSpPr>
          <p:cNvPr id="5" name="Espace réservé du numéro de diapositive 4"/>
          <p:cNvSpPr>
            <a:spLocks noGrp="1"/>
          </p:cNvSpPr>
          <p:nvPr>
            <p:ph type="sldNum" sz="quarter" idx="12"/>
          </p:nvPr>
        </p:nvSpPr>
        <p:spPr/>
        <p:txBody>
          <a:bodyPr/>
          <a:lstStyle/>
          <a:p>
            <a:fld id="{08F9BE58-7793-45FF-A067-2A41621469A2}" type="slidenum">
              <a:rPr lang="fr-FR" smtClean="0"/>
              <a:pPr/>
              <a:t>24</a:t>
            </a:fld>
            <a:endParaRPr lang="fr-FR"/>
          </a:p>
        </p:txBody>
      </p:sp>
      <p:pic>
        <p:nvPicPr>
          <p:cNvPr id="7" name="Image 6"/>
          <p:cNvPicPr>
            <a:picLocks noChangeAspect="1"/>
          </p:cNvPicPr>
          <p:nvPr/>
        </p:nvPicPr>
        <p:blipFill rotWithShape="1">
          <a:blip r:embed="rId3"/>
          <a:srcRect b="35793"/>
          <a:stretch/>
        </p:blipFill>
        <p:spPr>
          <a:xfrm>
            <a:off x="611560" y="1988840"/>
            <a:ext cx="7213600" cy="4199467"/>
          </a:xfrm>
          <a:prstGeom prst="rect">
            <a:avLst/>
          </a:prstGeom>
          <a:ln>
            <a:solidFill>
              <a:srgbClr val="000000"/>
            </a:solidFill>
          </a:ln>
        </p:spPr>
      </p:pic>
      <p:sp>
        <p:nvSpPr>
          <p:cNvPr id="9" name="Rectangle 8"/>
          <p:cNvSpPr/>
          <p:nvPr/>
        </p:nvSpPr>
        <p:spPr>
          <a:xfrm>
            <a:off x="2483768" y="764704"/>
            <a:ext cx="6570984" cy="2215992"/>
          </a:xfrm>
          <a:prstGeom prst="rect">
            <a:avLst/>
          </a:prstGeom>
        </p:spPr>
        <p:style>
          <a:lnRef idx="2">
            <a:schemeClr val="accent6"/>
          </a:lnRef>
          <a:fillRef idx="1">
            <a:schemeClr val="lt1"/>
          </a:fillRef>
          <a:effectRef idx="0">
            <a:schemeClr val="accent6"/>
          </a:effectRef>
          <a:fontRef idx="minor">
            <a:schemeClr val="dk1"/>
          </a:fontRef>
        </p:style>
        <p:txBody>
          <a:bodyPr wrap="square" lIns="36000" tIns="0" rIns="0" bIns="0">
            <a:spAutoFit/>
          </a:bodyPr>
          <a:lstStyle/>
          <a:p>
            <a:r>
              <a:rPr lang="fr-FR" b="1" dirty="0">
                <a:solidFill>
                  <a:srgbClr val="1F497D"/>
                </a:solidFill>
              </a:rPr>
              <a:t>&lt;</a:t>
            </a:r>
            <a:r>
              <a:rPr lang="fr-FR" b="1" dirty="0" err="1">
                <a:solidFill>
                  <a:srgbClr val="1F497D"/>
                </a:solidFill>
              </a:rPr>
              <a:t>form</a:t>
            </a:r>
            <a:r>
              <a:rPr lang="fr-FR" b="1" dirty="0">
                <a:solidFill>
                  <a:srgbClr val="1F497D"/>
                </a:solidFill>
              </a:rPr>
              <a:t> </a:t>
            </a:r>
            <a:r>
              <a:rPr lang="fr-FR" b="1" dirty="0" err="1">
                <a:solidFill>
                  <a:srgbClr val="1F497D"/>
                </a:solidFill>
              </a:rPr>
              <a:t>name</a:t>
            </a:r>
            <a:r>
              <a:rPr lang="fr-FR" b="1" dirty="0">
                <a:solidFill>
                  <a:srgbClr val="1F497D"/>
                </a:solidFill>
              </a:rPr>
              <a:t>="…" action="coursPHP-9.php" </a:t>
            </a:r>
            <a:r>
              <a:rPr lang="fr-FR" b="1" dirty="0" err="1">
                <a:solidFill>
                  <a:srgbClr val="1F497D"/>
                </a:solidFill>
              </a:rPr>
              <a:t>method</a:t>
            </a:r>
            <a:r>
              <a:rPr lang="fr-FR" b="1" dirty="0">
                <a:solidFill>
                  <a:srgbClr val="1F497D"/>
                </a:solidFill>
              </a:rPr>
              <a:t>="POST"&gt;</a:t>
            </a:r>
          </a:p>
          <a:p>
            <a:r>
              <a:rPr lang="fr-FR" b="1" dirty="0">
                <a:solidFill>
                  <a:srgbClr val="1F497D"/>
                </a:solidFill>
              </a:rPr>
              <a:t>&lt;</a:t>
            </a:r>
            <a:r>
              <a:rPr lang="fr-FR" b="1" dirty="0" err="1">
                <a:solidFill>
                  <a:srgbClr val="1F497D"/>
                </a:solidFill>
              </a:rPr>
              <a:t>fieldset</a:t>
            </a:r>
            <a:r>
              <a:rPr lang="fr-FR" b="1" dirty="0">
                <a:solidFill>
                  <a:srgbClr val="1F497D"/>
                </a:solidFill>
              </a:rPr>
              <a:t>&gt;</a:t>
            </a:r>
          </a:p>
          <a:p>
            <a:r>
              <a:rPr lang="fr-FR" dirty="0"/>
              <a:t>   </a:t>
            </a:r>
            <a:r>
              <a:rPr lang="fr-FR" b="1" dirty="0"/>
              <a:t>&lt;</a:t>
            </a:r>
            <a:r>
              <a:rPr lang="fr-FR" b="1" dirty="0" err="1"/>
              <a:t>legend</a:t>
            </a:r>
            <a:r>
              <a:rPr lang="fr-FR" b="1" dirty="0"/>
              <a:t>&gt;</a:t>
            </a:r>
            <a:r>
              <a:rPr lang="fr-FR" dirty="0"/>
              <a:t>Vos données </a:t>
            </a:r>
            <a:r>
              <a:rPr lang="fr-FR" b="1" dirty="0"/>
              <a:t>&lt;/</a:t>
            </a:r>
            <a:r>
              <a:rPr lang="fr-FR" b="1" dirty="0" err="1"/>
              <a:t>legend</a:t>
            </a:r>
            <a:r>
              <a:rPr lang="fr-FR" b="1" dirty="0"/>
              <a:t>&gt;</a:t>
            </a:r>
          </a:p>
          <a:p>
            <a:r>
              <a:rPr lang="fr-FR" dirty="0"/>
              <a:t>   &lt;label &gt;…&lt;/label&gt;  &lt;</a:t>
            </a:r>
            <a:r>
              <a:rPr lang="fr-FR" b="1" dirty="0">
                <a:solidFill>
                  <a:srgbClr val="1F497D"/>
                </a:solidFill>
              </a:rPr>
              <a:t>input type="</a:t>
            </a:r>
            <a:r>
              <a:rPr lang="fr-FR" b="1" dirty="0" err="1">
                <a:solidFill>
                  <a:srgbClr val="1F497D"/>
                </a:solidFill>
              </a:rPr>
              <a:t>text</a:t>
            </a:r>
            <a:r>
              <a:rPr lang="fr-FR" b="1" dirty="0">
                <a:solidFill>
                  <a:srgbClr val="1F497D"/>
                </a:solidFill>
              </a:rPr>
              <a:t>" </a:t>
            </a:r>
            <a:r>
              <a:rPr lang="fr-FR" b="1" dirty="0" err="1">
                <a:solidFill>
                  <a:srgbClr val="1F497D"/>
                </a:solidFill>
              </a:rPr>
              <a:t>name</a:t>
            </a:r>
            <a:r>
              <a:rPr lang="fr-FR" b="1" dirty="0">
                <a:solidFill>
                  <a:srgbClr val="1F497D"/>
                </a:solidFill>
              </a:rPr>
              <a:t>="nom" </a:t>
            </a:r>
            <a:r>
              <a:rPr lang="fr-FR" dirty="0"/>
              <a:t>…  /&gt; &lt;</a:t>
            </a:r>
            <a:r>
              <a:rPr lang="fr-FR" dirty="0" err="1"/>
              <a:t>br</a:t>
            </a:r>
            <a:r>
              <a:rPr lang="fr-FR" dirty="0"/>
              <a:t>/&gt;</a:t>
            </a:r>
          </a:p>
          <a:p>
            <a:r>
              <a:rPr lang="fr-FR" dirty="0"/>
              <a:t>   &lt;label &gt;…&lt;/label&gt;  &lt;</a:t>
            </a:r>
            <a:r>
              <a:rPr lang="fr-FR" b="1" dirty="0">
                <a:solidFill>
                  <a:srgbClr val="1F497D"/>
                </a:solidFill>
              </a:rPr>
              <a:t>input type="email" </a:t>
            </a:r>
            <a:r>
              <a:rPr lang="fr-FR" b="1" dirty="0" err="1">
                <a:solidFill>
                  <a:srgbClr val="1F497D"/>
                </a:solidFill>
              </a:rPr>
              <a:t>name</a:t>
            </a:r>
            <a:r>
              <a:rPr lang="fr-FR" b="1" dirty="0">
                <a:solidFill>
                  <a:srgbClr val="1F497D"/>
                </a:solidFill>
              </a:rPr>
              <a:t>="email"</a:t>
            </a:r>
            <a:r>
              <a:rPr lang="fr-FR" b="1" dirty="0"/>
              <a:t>… </a:t>
            </a:r>
            <a:r>
              <a:rPr lang="fr-FR" dirty="0"/>
              <a:t>/&gt;&lt;</a:t>
            </a:r>
            <a:r>
              <a:rPr lang="fr-FR" dirty="0" err="1"/>
              <a:t>br</a:t>
            </a:r>
            <a:r>
              <a:rPr lang="fr-FR" dirty="0"/>
              <a:t>/&gt;  </a:t>
            </a:r>
          </a:p>
          <a:p>
            <a:r>
              <a:rPr lang="fr-FR" b="1" dirty="0">
                <a:solidFill>
                  <a:srgbClr val="1F497D"/>
                </a:solidFill>
              </a:rPr>
              <a:t>  &lt;input type="radio" </a:t>
            </a:r>
            <a:r>
              <a:rPr lang="fr-FR" b="1" u="sng" dirty="0" err="1">
                <a:solidFill>
                  <a:srgbClr val="1F497D"/>
                </a:solidFill>
              </a:rPr>
              <a:t>name</a:t>
            </a:r>
            <a:r>
              <a:rPr lang="fr-FR" b="1" u="sng" dirty="0">
                <a:solidFill>
                  <a:srgbClr val="1F497D"/>
                </a:solidFill>
              </a:rPr>
              <a:t>="sexe</a:t>
            </a:r>
            <a:r>
              <a:rPr lang="fr-FR" b="1" dirty="0">
                <a:solidFill>
                  <a:srgbClr val="1F497D"/>
                </a:solidFill>
              </a:rPr>
              <a:t>" value="Homme" /&gt;</a:t>
            </a:r>
            <a:r>
              <a:rPr lang="fr-FR" dirty="0"/>
              <a:t>Homme </a:t>
            </a:r>
          </a:p>
          <a:p>
            <a:r>
              <a:rPr lang="fr-FR" dirty="0"/>
              <a:t>  </a:t>
            </a:r>
            <a:r>
              <a:rPr lang="fr-FR" b="1" dirty="0">
                <a:solidFill>
                  <a:srgbClr val="1F497D"/>
                </a:solidFill>
              </a:rPr>
              <a:t>&lt;input type="radio" </a:t>
            </a:r>
            <a:r>
              <a:rPr lang="fr-FR" b="1" u="sng" dirty="0" err="1">
                <a:solidFill>
                  <a:srgbClr val="1F497D"/>
                </a:solidFill>
              </a:rPr>
              <a:t>name</a:t>
            </a:r>
            <a:r>
              <a:rPr lang="fr-FR" b="1" u="sng" dirty="0">
                <a:solidFill>
                  <a:srgbClr val="1F497D"/>
                </a:solidFill>
              </a:rPr>
              <a:t>="sexe</a:t>
            </a:r>
            <a:r>
              <a:rPr lang="fr-FR" b="1" dirty="0">
                <a:solidFill>
                  <a:srgbClr val="1F497D"/>
                </a:solidFill>
              </a:rPr>
              <a:t>" value="Femme" /&gt; </a:t>
            </a:r>
            <a:r>
              <a:rPr lang="fr-FR" dirty="0"/>
              <a:t>Femme&lt;</a:t>
            </a:r>
            <a:r>
              <a:rPr lang="fr-FR" dirty="0" err="1"/>
              <a:t>br</a:t>
            </a:r>
            <a:r>
              <a:rPr lang="fr-FR" dirty="0"/>
              <a:t>/&gt;</a:t>
            </a:r>
          </a:p>
          <a:p>
            <a:r>
              <a:rPr lang="fr-FR" b="1" dirty="0"/>
              <a:t> &lt;/</a:t>
            </a:r>
            <a:r>
              <a:rPr lang="fr-FR" b="1" dirty="0" err="1"/>
              <a:t>fieldset</a:t>
            </a:r>
            <a:r>
              <a:rPr lang="fr-FR" b="1" dirty="0"/>
              <a:t>&gt;</a:t>
            </a:r>
          </a:p>
        </p:txBody>
      </p:sp>
      <p:cxnSp>
        <p:nvCxnSpPr>
          <p:cNvPr id="11" name="Connecteur en angle 10"/>
          <p:cNvCxnSpPr>
            <a:stCxn id="9" idx="1"/>
          </p:cNvCxnSpPr>
          <p:nvPr/>
        </p:nvCxnSpPr>
        <p:spPr>
          <a:xfrm rot="10800000" flipV="1">
            <a:off x="1331640" y="1872700"/>
            <a:ext cx="1152128" cy="836220"/>
          </a:xfrm>
          <a:prstGeom prst="bentConnector3">
            <a:avLst>
              <a:gd name="adj1" fmla="val 97032"/>
            </a:avLst>
          </a:prstGeom>
          <a:ln>
            <a:tailEnd type="arrow"/>
          </a:ln>
        </p:spPr>
        <p:style>
          <a:lnRef idx="3">
            <a:schemeClr val="dk1"/>
          </a:lnRef>
          <a:fillRef idx="0">
            <a:schemeClr val="dk1"/>
          </a:fillRef>
          <a:effectRef idx="2">
            <a:schemeClr val="dk1"/>
          </a:effectRef>
          <a:fontRef idx="minor">
            <a:schemeClr val="tx1"/>
          </a:fontRef>
        </p:style>
      </p:cxnSp>
      <p:sp>
        <p:nvSpPr>
          <p:cNvPr id="13" name="Rectangle 12"/>
          <p:cNvSpPr/>
          <p:nvPr/>
        </p:nvSpPr>
        <p:spPr>
          <a:xfrm>
            <a:off x="4139952" y="3829104"/>
            <a:ext cx="4896544" cy="28623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fr-FR" b="1" dirty="0"/>
              <a:t>&lt;</a:t>
            </a:r>
            <a:r>
              <a:rPr lang="fr-FR" b="1" dirty="0" err="1">
                <a:solidFill>
                  <a:srgbClr val="1F497D"/>
                </a:solidFill>
              </a:rPr>
              <a:t>fieldset</a:t>
            </a:r>
            <a:r>
              <a:rPr lang="fr-FR" b="1" dirty="0"/>
              <a:t>&gt;  &lt;</a:t>
            </a:r>
            <a:r>
              <a:rPr lang="fr-FR" b="1" dirty="0" err="1"/>
              <a:t>legend</a:t>
            </a:r>
            <a:r>
              <a:rPr lang="fr-FR" b="1" dirty="0"/>
              <a:t>&gt;</a:t>
            </a:r>
            <a:r>
              <a:rPr lang="fr-FR" dirty="0"/>
              <a:t>Vos produits </a:t>
            </a:r>
            <a:r>
              <a:rPr lang="fr-FR" b="1" dirty="0"/>
              <a:t>&lt;/</a:t>
            </a:r>
            <a:r>
              <a:rPr lang="fr-FR" b="1" dirty="0" err="1"/>
              <a:t>legend</a:t>
            </a:r>
            <a:r>
              <a:rPr lang="fr-FR" b="1" dirty="0"/>
              <a:t>&gt;</a:t>
            </a:r>
          </a:p>
          <a:p>
            <a:r>
              <a:rPr lang="fr-FR" dirty="0"/>
              <a:t>   &lt;label&gt;…&lt;/label&gt;</a:t>
            </a:r>
          </a:p>
          <a:p>
            <a:r>
              <a:rPr lang="fr-FR" b="1" dirty="0">
                <a:solidFill>
                  <a:srgbClr val="1F497D"/>
                </a:solidFill>
              </a:rPr>
              <a:t>   &lt;select </a:t>
            </a:r>
            <a:r>
              <a:rPr lang="fr-FR" b="1" dirty="0" err="1">
                <a:solidFill>
                  <a:srgbClr val="1F497D"/>
                </a:solidFill>
              </a:rPr>
              <a:t>name</a:t>
            </a:r>
            <a:r>
              <a:rPr lang="fr-FR" b="1" dirty="0">
                <a:solidFill>
                  <a:srgbClr val="1F497D"/>
                </a:solidFill>
              </a:rPr>
              <a:t>="produit"&gt;</a:t>
            </a:r>
          </a:p>
          <a:p>
            <a:r>
              <a:rPr lang="fr-FR" b="1" dirty="0"/>
              <a:t>       &lt;option value="</a:t>
            </a:r>
            <a:r>
              <a:rPr lang="fr-FR" b="1" dirty="0" err="1"/>
              <a:t>SuperKdo</a:t>
            </a:r>
            <a:r>
              <a:rPr lang="fr-FR" b="1" dirty="0"/>
              <a:t>"&gt;…&lt;/option&gt;</a:t>
            </a:r>
          </a:p>
          <a:p>
            <a:r>
              <a:rPr lang="fr-FR" b="1" dirty="0">
                <a:solidFill>
                  <a:srgbClr val="1F497D"/>
                </a:solidFill>
              </a:rPr>
              <a:t>&lt;option value="</a:t>
            </a:r>
            <a:r>
              <a:rPr lang="fr-FR" b="1" dirty="0" err="1">
                <a:solidFill>
                  <a:srgbClr val="1F497D"/>
                </a:solidFill>
              </a:rPr>
              <a:t>MegaTruc</a:t>
            </a:r>
            <a:r>
              <a:rPr lang="fr-FR" b="1" dirty="0">
                <a:solidFill>
                  <a:srgbClr val="1F497D"/>
                </a:solidFill>
              </a:rPr>
              <a:t>"&gt; </a:t>
            </a:r>
            <a:r>
              <a:rPr lang="fr-FR" b="1" dirty="0" err="1">
                <a:solidFill>
                  <a:srgbClr val="1F497D"/>
                </a:solidFill>
              </a:rPr>
              <a:t>Mega</a:t>
            </a:r>
            <a:r>
              <a:rPr lang="fr-FR" b="1" dirty="0">
                <a:solidFill>
                  <a:srgbClr val="1F497D"/>
                </a:solidFill>
              </a:rPr>
              <a:t> Truc&lt;/option&gt;</a:t>
            </a:r>
          </a:p>
          <a:p>
            <a:r>
              <a:rPr lang="fr-FR" b="1" dirty="0"/>
              <a:t>       &lt;option value="</a:t>
            </a:r>
            <a:r>
              <a:rPr lang="fr-FR" b="1" dirty="0" err="1"/>
              <a:t>BabyFun</a:t>
            </a:r>
            <a:r>
              <a:rPr lang="fr-FR" b="1" dirty="0"/>
              <a:t>"&gt; … &lt;/option&gt;</a:t>
            </a:r>
          </a:p>
          <a:p>
            <a:r>
              <a:rPr lang="fr-FR" dirty="0"/>
              <a:t>   </a:t>
            </a:r>
            <a:r>
              <a:rPr lang="fr-FR" b="1" dirty="0">
                <a:solidFill>
                  <a:srgbClr val="1F497D"/>
                </a:solidFill>
              </a:rPr>
              <a:t>&lt;/select&gt; </a:t>
            </a:r>
            <a:r>
              <a:rPr lang="fr-FR" dirty="0"/>
              <a:t>&lt;</a:t>
            </a:r>
            <a:r>
              <a:rPr lang="fr-FR" dirty="0" err="1"/>
              <a:t>br</a:t>
            </a:r>
            <a:r>
              <a:rPr lang="fr-FR" dirty="0"/>
              <a:t>/&gt;</a:t>
            </a:r>
          </a:p>
          <a:p>
            <a:r>
              <a:rPr lang="fr-FR" dirty="0"/>
              <a:t>   &lt;label&gt;…&lt;/label&gt;</a:t>
            </a:r>
          </a:p>
          <a:p>
            <a:r>
              <a:rPr lang="fr-FR" dirty="0"/>
              <a:t>  </a:t>
            </a:r>
            <a:r>
              <a:rPr lang="fr-FR" b="1" dirty="0">
                <a:solidFill>
                  <a:srgbClr val="1F497D"/>
                </a:solidFill>
              </a:rPr>
              <a:t>  &lt;</a:t>
            </a:r>
            <a:r>
              <a:rPr lang="fr-FR" b="1" dirty="0" err="1">
                <a:solidFill>
                  <a:srgbClr val="1F497D"/>
                </a:solidFill>
              </a:rPr>
              <a:t>textarea</a:t>
            </a:r>
            <a:r>
              <a:rPr lang="fr-FR" b="1" dirty="0">
                <a:solidFill>
                  <a:srgbClr val="1F497D"/>
                </a:solidFill>
              </a:rPr>
              <a:t> </a:t>
            </a:r>
            <a:r>
              <a:rPr lang="fr-FR" b="1" dirty="0" err="1">
                <a:solidFill>
                  <a:srgbClr val="1F497D"/>
                </a:solidFill>
              </a:rPr>
              <a:t>name</a:t>
            </a:r>
            <a:r>
              <a:rPr lang="fr-FR" b="1" dirty="0">
                <a:solidFill>
                  <a:srgbClr val="1F497D"/>
                </a:solidFill>
              </a:rPr>
              <a:t>="opinion" …  &gt; … &lt;/</a:t>
            </a:r>
            <a:r>
              <a:rPr lang="fr-FR" b="1" dirty="0" err="1">
                <a:solidFill>
                  <a:srgbClr val="1F497D"/>
                </a:solidFill>
              </a:rPr>
              <a:t>textarea</a:t>
            </a:r>
            <a:r>
              <a:rPr lang="fr-FR" b="1" dirty="0">
                <a:solidFill>
                  <a:srgbClr val="1F497D"/>
                </a:solidFill>
              </a:rPr>
              <a:t>&gt; </a:t>
            </a:r>
            <a:r>
              <a:rPr lang="fr-FR" b="1" dirty="0"/>
              <a:t>&lt;/</a:t>
            </a:r>
            <a:r>
              <a:rPr lang="fr-FR" b="1" dirty="0" err="1"/>
              <a:t>fieldset</a:t>
            </a:r>
            <a:r>
              <a:rPr lang="fr-FR" b="1" dirty="0"/>
              <a:t>&gt;</a:t>
            </a:r>
          </a:p>
        </p:txBody>
      </p:sp>
      <p:cxnSp>
        <p:nvCxnSpPr>
          <p:cNvPr id="15" name="Connecteur en angle 14"/>
          <p:cNvCxnSpPr>
            <a:stCxn id="13" idx="1"/>
          </p:cNvCxnSpPr>
          <p:nvPr/>
        </p:nvCxnSpPr>
        <p:spPr>
          <a:xfrm rot="10800000">
            <a:off x="3347864" y="5013176"/>
            <a:ext cx="792088" cy="247090"/>
          </a:xfrm>
          <a:prstGeom prst="bentConnector3">
            <a:avLst>
              <a:gd name="adj1" fmla="val 99170"/>
            </a:avLst>
          </a:prstGeom>
          <a:ln>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966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lstStyle/>
          <a:p>
            <a:r>
              <a:rPr lang="fr-FR" dirty="0"/>
              <a:t>Communication C/S </a:t>
            </a:r>
            <a:r>
              <a:rPr lang="fr-FR"/>
              <a:t>: POST - PHP</a:t>
            </a:r>
            <a:endParaRPr lang="fr-FR" dirty="0"/>
          </a:p>
        </p:txBody>
      </p:sp>
      <p:sp>
        <p:nvSpPr>
          <p:cNvPr id="3" name="Espace réservé du contenu 2"/>
          <p:cNvSpPr>
            <a:spLocks noGrp="1"/>
          </p:cNvSpPr>
          <p:nvPr>
            <p:ph idx="1"/>
          </p:nvPr>
        </p:nvSpPr>
        <p:spPr/>
        <p:txBody>
          <a:bodyPr/>
          <a:lstStyle/>
          <a:p>
            <a:r>
              <a:rPr lang="fr-FR" dirty="0"/>
              <a:t>Exemple</a:t>
            </a:r>
          </a:p>
        </p:txBody>
      </p:sp>
      <p:pic>
        <p:nvPicPr>
          <p:cNvPr id="7" name="Image 6"/>
          <p:cNvPicPr>
            <a:picLocks noChangeAspect="1"/>
          </p:cNvPicPr>
          <p:nvPr/>
        </p:nvPicPr>
        <p:blipFill rotWithShape="1">
          <a:blip r:embed="rId2"/>
          <a:srcRect r="27465" b="53657"/>
          <a:stretch/>
        </p:blipFill>
        <p:spPr>
          <a:xfrm>
            <a:off x="107504" y="2924944"/>
            <a:ext cx="5605313" cy="3247091"/>
          </a:xfrm>
          <a:prstGeom prst="rect">
            <a:avLst/>
          </a:prstGeom>
          <a:ln>
            <a:solidFill>
              <a:srgbClr val="000000"/>
            </a:solidFill>
          </a:ln>
        </p:spPr>
      </p:pic>
      <p:sp>
        <p:nvSpPr>
          <p:cNvPr id="6" name="Rectangle 5"/>
          <p:cNvSpPr/>
          <p:nvPr/>
        </p:nvSpPr>
        <p:spPr>
          <a:xfrm>
            <a:off x="3059832" y="1196752"/>
            <a:ext cx="6012160" cy="3416320"/>
          </a:xfrm>
          <a:prstGeom prst="rect">
            <a:avLst/>
          </a:prstGeom>
        </p:spPr>
        <p:style>
          <a:lnRef idx="2">
            <a:schemeClr val="accent1"/>
          </a:lnRef>
          <a:fillRef idx="1">
            <a:schemeClr val="lt1"/>
          </a:fillRef>
          <a:effectRef idx="0">
            <a:schemeClr val="accent1"/>
          </a:effectRef>
          <a:fontRef idx="minor">
            <a:schemeClr val="dk1"/>
          </a:fontRef>
        </p:style>
        <p:txBody>
          <a:bodyPr wrap="square" lIns="36000" tIns="0" rIns="0" bIns="0">
            <a:spAutoFit/>
          </a:bodyPr>
          <a:lstStyle/>
          <a:p>
            <a:r>
              <a:rPr lang="en-US" dirty="0"/>
              <a:t>&lt;body&gt;</a:t>
            </a:r>
          </a:p>
          <a:p>
            <a:r>
              <a:rPr lang="en-US" dirty="0"/>
              <a:t>  &lt;h1&gt;</a:t>
            </a:r>
            <a:r>
              <a:rPr lang="en-US" dirty="0" err="1"/>
              <a:t>Récapitulatif</a:t>
            </a:r>
            <a:r>
              <a:rPr lang="en-US" dirty="0"/>
              <a:t> &lt;/h1&gt;</a:t>
            </a:r>
          </a:p>
          <a:p>
            <a:r>
              <a:rPr lang="en-US" dirty="0"/>
              <a:t>  &lt;</a:t>
            </a:r>
            <a:r>
              <a:rPr lang="en-US" dirty="0" err="1"/>
              <a:t>ul</a:t>
            </a:r>
            <a:r>
              <a:rPr lang="en-US" dirty="0"/>
              <a:t>&gt;</a:t>
            </a:r>
          </a:p>
          <a:p>
            <a:r>
              <a:rPr lang="en-US" b="1" dirty="0">
                <a:solidFill>
                  <a:srgbClr val="1F497D"/>
                </a:solidFill>
              </a:rPr>
              <a:t>&lt;?</a:t>
            </a:r>
            <a:r>
              <a:rPr lang="en-US" b="1" dirty="0" err="1">
                <a:solidFill>
                  <a:srgbClr val="1F497D"/>
                </a:solidFill>
              </a:rPr>
              <a:t>php</a:t>
            </a:r>
            <a:r>
              <a:rPr lang="en-US" b="1" dirty="0">
                <a:solidFill>
                  <a:srgbClr val="1F497D"/>
                </a:solidFill>
              </a:rPr>
              <a:t> </a:t>
            </a:r>
          </a:p>
          <a:p>
            <a:r>
              <a:rPr lang="en-US" b="1" dirty="0"/>
              <a:t>      </a:t>
            </a:r>
            <a:r>
              <a:rPr lang="en-US" b="1" dirty="0">
                <a:solidFill>
                  <a:srgbClr val="1F497D"/>
                </a:solidFill>
              </a:rPr>
              <a:t>echo</a:t>
            </a:r>
            <a:r>
              <a:rPr lang="en-US" b="1" dirty="0"/>
              <a:t> "&lt;li&gt; Nom : " . </a:t>
            </a:r>
            <a:r>
              <a:rPr lang="en-US" b="1" dirty="0">
                <a:solidFill>
                  <a:srgbClr val="1F497D"/>
                </a:solidFill>
              </a:rPr>
              <a:t>$_POST["nom"] </a:t>
            </a:r>
            <a:r>
              <a:rPr lang="en-US" b="1" dirty="0"/>
              <a:t>. "&lt;/li&gt;" ;</a:t>
            </a:r>
          </a:p>
          <a:p>
            <a:r>
              <a:rPr lang="en-US" b="1" dirty="0"/>
              <a:t>      </a:t>
            </a:r>
            <a:r>
              <a:rPr lang="en-US" b="1" dirty="0">
                <a:solidFill>
                  <a:srgbClr val="1F497D"/>
                </a:solidFill>
              </a:rPr>
              <a:t>echo</a:t>
            </a:r>
            <a:r>
              <a:rPr lang="en-US" b="1" dirty="0"/>
              <a:t> "&lt;li&gt; Email : " . </a:t>
            </a:r>
            <a:r>
              <a:rPr lang="en-US" b="1" dirty="0">
                <a:solidFill>
                  <a:srgbClr val="1F497D"/>
                </a:solidFill>
              </a:rPr>
              <a:t>$_POST["email"] </a:t>
            </a:r>
            <a:r>
              <a:rPr lang="en-US" b="1" dirty="0"/>
              <a:t>. "&lt;/li&gt;" ;</a:t>
            </a:r>
          </a:p>
          <a:p>
            <a:r>
              <a:rPr lang="en-US" b="1" dirty="0"/>
              <a:t>      </a:t>
            </a:r>
            <a:r>
              <a:rPr lang="en-US" b="1" dirty="0">
                <a:solidFill>
                  <a:srgbClr val="1F497D"/>
                </a:solidFill>
              </a:rPr>
              <a:t>echo</a:t>
            </a:r>
            <a:r>
              <a:rPr lang="en-US" b="1" dirty="0"/>
              <a:t> "&lt;li&gt; </a:t>
            </a:r>
            <a:r>
              <a:rPr lang="en-US" b="1" dirty="0" err="1"/>
              <a:t>Sexe</a:t>
            </a:r>
            <a:r>
              <a:rPr lang="en-US" b="1" dirty="0"/>
              <a:t> : " . </a:t>
            </a:r>
            <a:r>
              <a:rPr lang="en-US" b="1" dirty="0">
                <a:solidFill>
                  <a:srgbClr val="1F497D"/>
                </a:solidFill>
              </a:rPr>
              <a:t>$_POST["</a:t>
            </a:r>
            <a:r>
              <a:rPr lang="en-US" b="1" dirty="0" err="1">
                <a:solidFill>
                  <a:srgbClr val="1F497D"/>
                </a:solidFill>
              </a:rPr>
              <a:t>sexe</a:t>
            </a:r>
            <a:r>
              <a:rPr lang="en-US" b="1" dirty="0">
                <a:solidFill>
                  <a:srgbClr val="1F497D"/>
                </a:solidFill>
              </a:rPr>
              <a:t>"] </a:t>
            </a:r>
            <a:r>
              <a:rPr lang="en-US" b="1" dirty="0"/>
              <a:t>. "&lt;/li&gt;" ;</a:t>
            </a:r>
          </a:p>
          <a:p>
            <a:r>
              <a:rPr lang="en-US" b="1" dirty="0"/>
              <a:t>      </a:t>
            </a:r>
            <a:r>
              <a:rPr lang="en-US" b="1" dirty="0">
                <a:solidFill>
                  <a:srgbClr val="1F497D"/>
                </a:solidFill>
              </a:rPr>
              <a:t>echo</a:t>
            </a:r>
            <a:r>
              <a:rPr lang="en-US" b="1" dirty="0"/>
              <a:t> "&lt;li&gt; </a:t>
            </a:r>
            <a:r>
              <a:rPr lang="en-US" b="1" dirty="0" err="1"/>
              <a:t>Produit</a:t>
            </a:r>
            <a:r>
              <a:rPr lang="en-US" b="1" dirty="0"/>
              <a:t> </a:t>
            </a:r>
            <a:r>
              <a:rPr lang="en-US" b="1" dirty="0" err="1"/>
              <a:t>préféré</a:t>
            </a:r>
            <a:r>
              <a:rPr lang="en-US" b="1" dirty="0"/>
              <a:t> : " . </a:t>
            </a:r>
            <a:r>
              <a:rPr lang="en-US" b="1" dirty="0">
                <a:solidFill>
                  <a:srgbClr val="1F497D"/>
                </a:solidFill>
              </a:rPr>
              <a:t>$_POST["</a:t>
            </a:r>
            <a:r>
              <a:rPr lang="en-US" b="1" dirty="0" err="1">
                <a:solidFill>
                  <a:srgbClr val="1F497D"/>
                </a:solidFill>
              </a:rPr>
              <a:t>produit</a:t>
            </a:r>
            <a:r>
              <a:rPr lang="en-US" b="1" dirty="0">
                <a:solidFill>
                  <a:srgbClr val="1F497D"/>
                </a:solidFill>
              </a:rPr>
              <a:t>"] </a:t>
            </a:r>
            <a:r>
              <a:rPr lang="en-US" b="1" dirty="0"/>
              <a:t>. "&lt;/li&gt;" ;</a:t>
            </a:r>
          </a:p>
          <a:p>
            <a:r>
              <a:rPr lang="en-US" b="1" dirty="0"/>
              <a:t>      </a:t>
            </a:r>
            <a:r>
              <a:rPr lang="en-US" b="1" dirty="0">
                <a:solidFill>
                  <a:srgbClr val="1F497D"/>
                </a:solidFill>
              </a:rPr>
              <a:t>echo</a:t>
            </a:r>
            <a:r>
              <a:rPr lang="en-US" b="1" dirty="0"/>
              <a:t> "&lt;li&gt; Suggestion : " </a:t>
            </a:r>
            <a:r>
              <a:rPr lang="en-US" b="1" dirty="0">
                <a:solidFill>
                  <a:srgbClr val="1F497D"/>
                </a:solidFill>
              </a:rPr>
              <a:t>. $_POST["opinion"] </a:t>
            </a:r>
            <a:r>
              <a:rPr lang="en-US" b="1" dirty="0"/>
              <a:t>. "&lt;/li&gt;" ;</a:t>
            </a:r>
          </a:p>
          <a:p>
            <a:r>
              <a:rPr lang="en-US" b="1" dirty="0">
                <a:solidFill>
                  <a:srgbClr val="1F497D"/>
                </a:solidFill>
              </a:rPr>
              <a:t>?&gt;  </a:t>
            </a:r>
          </a:p>
          <a:p>
            <a:r>
              <a:rPr lang="en-US" dirty="0"/>
              <a:t> &lt;/</a:t>
            </a:r>
            <a:r>
              <a:rPr lang="en-US" dirty="0" err="1"/>
              <a:t>ul</a:t>
            </a:r>
            <a:r>
              <a:rPr lang="en-US" dirty="0"/>
              <a:t>&gt;</a:t>
            </a:r>
          </a:p>
          <a:p>
            <a:r>
              <a:rPr lang="en-US" dirty="0"/>
              <a:t>&lt;/body&gt;</a:t>
            </a:r>
            <a:endParaRPr lang="fr-FR" dirty="0"/>
          </a:p>
        </p:txBody>
      </p:sp>
    </p:spTree>
    <p:extLst>
      <p:ext uri="{BB962C8B-B14F-4D97-AF65-F5344CB8AC3E}">
        <p14:creationId xmlns:p14="http://schemas.microsoft.com/office/powerpoint/2010/main" val="25580611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7000"/>
          </a:xfrm>
          <a:prstGeom prst="rect">
            <a:avLst/>
          </a:prstGeom>
        </p:spPr>
      </p:pic>
      <p:sp>
        <p:nvSpPr>
          <p:cNvPr id="5" name="Rectangle 4"/>
          <p:cNvSpPr/>
          <p:nvPr/>
        </p:nvSpPr>
        <p:spPr>
          <a:xfrm>
            <a:off x="5076056" y="3861048"/>
            <a:ext cx="300268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504"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a:t>1 - On lance un programme qui écoute les requêtes envoyées sur notre propre machine (</a:t>
            </a:r>
            <a:r>
              <a:rPr lang="fr-FR" dirty="0" err="1"/>
              <a:t>localhost</a:t>
            </a:r>
            <a:r>
              <a:rPr lang="fr-FR" dirty="0"/>
              <a:t>), sur le port 5000</a:t>
            </a:r>
          </a:p>
        </p:txBody>
      </p:sp>
      <p:sp>
        <p:nvSpPr>
          <p:cNvPr id="8" name="ZoneTexte 7"/>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a:t>2 - On crée un formulaire qui enverra les données avec la méthode POST, vers une page de notre machine sur le port 5000</a:t>
            </a:r>
          </a:p>
        </p:txBody>
      </p:sp>
    </p:spTree>
    <p:extLst>
      <p:ext uri="{BB962C8B-B14F-4D97-AF65-F5344CB8AC3E}">
        <p14:creationId xmlns:p14="http://schemas.microsoft.com/office/powerpoint/2010/main" val="2241398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6999"/>
          </a:xfrm>
          <a:prstGeom prst="rect">
            <a:avLst/>
          </a:prstGeom>
        </p:spPr>
      </p:pic>
      <p:sp>
        <p:nvSpPr>
          <p:cNvPr id="5" name="Rectangle 4"/>
          <p:cNvSpPr/>
          <p:nvPr/>
        </p:nvSpPr>
        <p:spPr>
          <a:xfrm>
            <a:off x="-14858" y="1988840"/>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858" y="2117886"/>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4858" y="2240869"/>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a:t>3 – On remplit le formulaire avec des valeurs, puis on clique sur « Envoyer »</a:t>
            </a:r>
          </a:p>
        </p:txBody>
      </p:sp>
      <p:sp>
        <p:nvSpPr>
          <p:cNvPr id="9" name="Rectangle 8"/>
          <p:cNvSpPr/>
          <p:nvPr/>
        </p:nvSpPr>
        <p:spPr>
          <a:xfrm>
            <a:off x="12874" y="3861048"/>
            <a:ext cx="1619672" cy="126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148064" y="3789040"/>
            <a:ext cx="3160942" cy="2031325"/>
          </a:xfrm>
          <a:prstGeom prst="rect">
            <a:avLst/>
          </a:prstGeom>
          <a:solidFill>
            <a:schemeClr val="tx2">
              <a:lumMod val="60000"/>
              <a:lumOff val="40000"/>
            </a:schemeClr>
          </a:solidFill>
        </p:spPr>
        <p:txBody>
          <a:bodyPr wrap="square" rtlCol="0">
            <a:spAutoFit/>
          </a:bodyPr>
          <a:lstStyle/>
          <a:p>
            <a:pPr algn="ctr"/>
            <a:r>
              <a:rPr lang="fr-FR" dirty="0"/>
              <a:t>4 – Le navigateur envoie une requête POST au serveur (</a:t>
            </a:r>
            <a:r>
              <a:rPr lang="fr-FR" dirty="0" err="1"/>
              <a:t>localhost</a:t>
            </a:r>
            <a:r>
              <a:rPr lang="fr-FR" dirty="0"/>
              <a:t>) en visant la ressource /</a:t>
            </a:r>
            <a:r>
              <a:rPr lang="fr-FR" dirty="0" err="1"/>
              <a:t>index.php</a:t>
            </a:r>
            <a:r>
              <a:rPr lang="fr-FR" dirty="0"/>
              <a:t>, et en incluant l’ensemble des variables dans le corps (body) de la requête HTTP</a:t>
            </a:r>
          </a:p>
        </p:txBody>
      </p:sp>
      <p:sp>
        <p:nvSpPr>
          <p:cNvPr id="11" name="Rectangle 10"/>
          <p:cNvSpPr/>
          <p:nvPr/>
        </p:nvSpPr>
        <p:spPr>
          <a:xfrm>
            <a:off x="12874" y="5229200"/>
            <a:ext cx="4919166" cy="276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95056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8" cy="5206998"/>
          </a:xfrm>
          <a:prstGeom prst="rect">
            <a:avLst/>
          </a:prstGeom>
        </p:spPr>
      </p:pic>
      <p:sp>
        <p:nvSpPr>
          <p:cNvPr id="5" name="Rectangle 4"/>
          <p:cNvSpPr/>
          <p:nvPr/>
        </p:nvSpPr>
        <p:spPr>
          <a:xfrm>
            <a:off x="12874" y="5517232"/>
            <a:ext cx="275892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67" y="3212976"/>
            <a:ext cx="1261099"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654717" y="1700808"/>
            <a:ext cx="1189091"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947975" y="5499807"/>
            <a:ext cx="2736304" cy="923330"/>
          </a:xfrm>
          <a:prstGeom prst="rect">
            <a:avLst/>
          </a:prstGeom>
          <a:solidFill>
            <a:schemeClr val="tx2">
              <a:lumMod val="60000"/>
              <a:lumOff val="40000"/>
            </a:schemeClr>
          </a:solidFill>
        </p:spPr>
        <p:txBody>
          <a:bodyPr wrap="square" rtlCol="0">
            <a:spAutoFit/>
          </a:bodyPr>
          <a:lstStyle/>
          <a:p>
            <a:pPr algn="ctr"/>
            <a:r>
              <a:rPr lang="fr-FR" dirty="0"/>
              <a:t>5 – Depuis le programme « serveur » on écrit une réponse</a:t>
            </a:r>
          </a:p>
        </p:txBody>
      </p:sp>
      <p:sp>
        <p:nvSpPr>
          <p:cNvPr id="9" name="ZoneTexte 8"/>
          <p:cNvSpPr txBox="1"/>
          <p:nvPr/>
        </p:nvSpPr>
        <p:spPr>
          <a:xfrm>
            <a:off x="93804" y="2217638"/>
            <a:ext cx="2736304" cy="923330"/>
          </a:xfrm>
          <a:prstGeom prst="rect">
            <a:avLst/>
          </a:prstGeom>
          <a:solidFill>
            <a:schemeClr val="tx2">
              <a:lumMod val="60000"/>
              <a:lumOff val="40000"/>
            </a:schemeClr>
          </a:solidFill>
        </p:spPr>
        <p:txBody>
          <a:bodyPr wrap="square" rtlCol="0">
            <a:spAutoFit/>
          </a:bodyPr>
          <a:lstStyle/>
          <a:p>
            <a:pPr algn="ctr"/>
            <a:r>
              <a:rPr lang="fr-FR" dirty="0"/>
              <a:t>6 – Le navigateur commence à récupérer la réponse</a:t>
            </a:r>
          </a:p>
        </p:txBody>
      </p:sp>
      <p:sp>
        <p:nvSpPr>
          <p:cNvPr id="10" name="ZoneTexte 9"/>
          <p:cNvSpPr txBox="1"/>
          <p:nvPr/>
        </p:nvSpPr>
        <p:spPr>
          <a:xfrm>
            <a:off x="3131840" y="1700808"/>
            <a:ext cx="3672408" cy="1477328"/>
          </a:xfrm>
          <a:prstGeom prst="rect">
            <a:avLst/>
          </a:prstGeom>
          <a:solidFill>
            <a:schemeClr val="tx2">
              <a:lumMod val="60000"/>
              <a:lumOff val="40000"/>
            </a:schemeClr>
          </a:solidFill>
        </p:spPr>
        <p:txBody>
          <a:bodyPr wrap="square" rtlCol="0">
            <a:spAutoFit/>
          </a:bodyPr>
          <a:lstStyle/>
          <a:p>
            <a:pPr algn="ctr"/>
            <a:r>
              <a:rPr lang="fr-FR" dirty="0"/>
              <a:t>6 – Le navigateur récupère une réponse, il considère donc qu’il s’agit d’une réponse possible accessible à cette URL lorsque l’on envoie des données en POST</a:t>
            </a:r>
          </a:p>
        </p:txBody>
      </p:sp>
    </p:spTree>
    <p:extLst>
      <p:ext uri="{BB962C8B-B14F-4D97-AF65-F5344CB8AC3E}">
        <p14:creationId xmlns:p14="http://schemas.microsoft.com/office/powerpoint/2010/main" val="3953580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7" cy="5206998"/>
          </a:xfrm>
          <a:prstGeom prst="rect">
            <a:avLst/>
          </a:prstGeom>
        </p:spPr>
      </p:pic>
      <p:sp>
        <p:nvSpPr>
          <p:cNvPr id="5" name="Rectangle 4"/>
          <p:cNvSpPr/>
          <p:nvPr/>
        </p:nvSpPr>
        <p:spPr>
          <a:xfrm>
            <a:off x="0" y="551723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2132856"/>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115616" y="4365104"/>
            <a:ext cx="3389880" cy="923330"/>
          </a:xfrm>
          <a:prstGeom prst="rect">
            <a:avLst/>
          </a:prstGeom>
          <a:solidFill>
            <a:schemeClr val="tx2">
              <a:lumMod val="60000"/>
              <a:lumOff val="40000"/>
            </a:schemeClr>
          </a:solidFill>
        </p:spPr>
        <p:txBody>
          <a:bodyPr wrap="square" rtlCol="0">
            <a:spAutoFit/>
          </a:bodyPr>
          <a:lstStyle/>
          <a:p>
            <a:pPr algn="ctr"/>
            <a:r>
              <a:rPr lang="fr-FR" dirty="0"/>
              <a:t>7 – Depuis le programme « serveur », on termine la réponse (Ctrl + D)/ferme la connexion</a:t>
            </a:r>
          </a:p>
        </p:txBody>
      </p:sp>
      <p:sp>
        <p:nvSpPr>
          <p:cNvPr id="8" name="ZoneTexte 7"/>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a:t>8 – Le navigateur voit la connexion se fermer, il considère que les données qu’il a récupéré constitue la réponse entière, il l’affiche</a:t>
            </a:r>
          </a:p>
        </p:txBody>
      </p:sp>
    </p:spTree>
    <p:extLst>
      <p:ext uri="{BB962C8B-B14F-4D97-AF65-F5344CB8AC3E}">
        <p14:creationId xmlns:p14="http://schemas.microsoft.com/office/powerpoint/2010/main" val="4487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lang="fr-FR" dirty="0"/>
              <a:t>Rappels</a:t>
            </a:r>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a:t>Back Office</a:t>
            </a:r>
          </a:p>
        </p:txBody>
      </p:sp>
      <p:pic>
        <p:nvPicPr>
          <p:cNvPr id="26" name="Image 25" descr="MySQ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grpSp>
        <p:nvGrpSpPr>
          <p:cNvPr id="22" name="Groupe 21">
            <a:extLst>
              <a:ext uri="{FF2B5EF4-FFF2-40B4-BE49-F238E27FC236}">
                <a16:creationId xmlns:a16="http://schemas.microsoft.com/office/drawing/2014/main" id="{A7CE5EBE-EE1A-4647-B06C-05CE102B722C}"/>
              </a:ext>
            </a:extLst>
          </p:cNvPr>
          <p:cNvGrpSpPr/>
          <p:nvPr/>
        </p:nvGrpSpPr>
        <p:grpSpPr>
          <a:xfrm>
            <a:off x="1259632" y="3933056"/>
            <a:ext cx="2187624" cy="747464"/>
            <a:chOff x="611560" y="4077072"/>
            <a:chExt cx="2187624" cy="747464"/>
          </a:xfrm>
        </p:grpSpPr>
        <p:pic>
          <p:nvPicPr>
            <p:cNvPr id="24" name="Image 23" descr="firefox.png">
              <a:extLst>
                <a:ext uri="{FF2B5EF4-FFF2-40B4-BE49-F238E27FC236}">
                  <a16:creationId xmlns:a16="http://schemas.microsoft.com/office/drawing/2014/main" id="{81FBFD55-A155-471D-A650-F7BA6C3F22E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5" name="Image 24">
              <a:extLst>
                <a:ext uri="{FF2B5EF4-FFF2-40B4-BE49-F238E27FC236}">
                  <a16:creationId xmlns:a16="http://schemas.microsoft.com/office/drawing/2014/main" id="{C20609B9-4618-464F-AB39-2A96090026A6}"/>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7" name="Image 26" descr="chrome.png">
              <a:extLst>
                <a:ext uri="{FF2B5EF4-FFF2-40B4-BE49-F238E27FC236}">
                  <a16:creationId xmlns:a16="http://schemas.microsoft.com/office/drawing/2014/main" id="{7FD1D190-57DC-483B-8DBB-F9C6F3A67C1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28803317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POST (logs)</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0"/>
          </a:xfrm>
        </p:spPr>
      </p:pic>
      <p:sp>
        <p:nvSpPr>
          <p:cNvPr id="9" name="Rectangle 8"/>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3825044"/>
            <a:ext cx="5904656"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2780928"/>
            <a:ext cx="3389880" cy="923330"/>
          </a:xfrm>
          <a:prstGeom prst="rect">
            <a:avLst/>
          </a:prstGeom>
          <a:solidFill>
            <a:schemeClr val="tx2">
              <a:lumMod val="60000"/>
              <a:lumOff val="40000"/>
            </a:schemeClr>
          </a:solidFill>
        </p:spPr>
        <p:txBody>
          <a:bodyPr wrap="square" rtlCol="0">
            <a:spAutoFit/>
          </a:bodyPr>
          <a:lstStyle/>
          <a:p>
            <a:pPr algn="ctr"/>
            <a:r>
              <a:rPr lang="fr-FR" dirty="0"/>
              <a:t>2 – Le navigateur demande la page contenant le formulaire au serveur</a:t>
            </a:r>
          </a:p>
        </p:txBody>
      </p:sp>
      <p:sp>
        <p:nvSpPr>
          <p:cNvPr id="13" name="ZoneTexte 12"/>
          <p:cNvSpPr txBox="1"/>
          <p:nvPr/>
        </p:nvSpPr>
        <p:spPr>
          <a:xfrm>
            <a:off x="4355976" y="4869160"/>
            <a:ext cx="4325984" cy="923330"/>
          </a:xfrm>
          <a:prstGeom prst="rect">
            <a:avLst/>
          </a:prstGeom>
          <a:solidFill>
            <a:schemeClr val="tx2">
              <a:lumMod val="60000"/>
              <a:lumOff val="40000"/>
            </a:schemeClr>
          </a:solidFill>
        </p:spPr>
        <p:txBody>
          <a:bodyPr wrap="square" rtlCol="0">
            <a:spAutoFit/>
          </a:bodyPr>
          <a:lstStyle/>
          <a:p>
            <a:pPr algn="ctr"/>
            <a:r>
              <a:rPr lang="fr-FR" dirty="0"/>
              <a:t>3 – Le navigateur envoie le formulaire en POST, on ne voit aucun nom de variable ni valeur dans les logs d’apache !</a:t>
            </a:r>
          </a:p>
        </p:txBody>
      </p:sp>
      <p:sp>
        <p:nvSpPr>
          <p:cNvPr id="8" name="ZoneTexte 7"/>
          <p:cNvSpPr txBox="1"/>
          <p:nvPr/>
        </p:nvSpPr>
        <p:spPr>
          <a:xfrm>
            <a:off x="5436096" y="1628800"/>
            <a:ext cx="3389880" cy="1200329"/>
          </a:xfrm>
          <a:prstGeom prst="rect">
            <a:avLst/>
          </a:prstGeom>
          <a:solidFill>
            <a:schemeClr val="tx2">
              <a:lumMod val="60000"/>
              <a:lumOff val="40000"/>
            </a:schemeClr>
          </a:solidFill>
        </p:spPr>
        <p:txBody>
          <a:bodyPr wrap="square" rtlCol="0">
            <a:spAutoFit/>
          </a:bodyPr>
          <a:lstStyle/>
          <a:p>
            <a:pPr algn="ctr"/>
            <a:r>
              <a:rPr lang="fr-FR" dirty="0"/>
              <a:t>1 – On va regarder les « logs » de apache (les journaux enregistrant toutes les transactions que le serveur web a traité)</a:t>
            </a:r>
          </a:p>
        </p:txBody>
      </p:sp>
    </p:spTree>
    <p:extLst>
      <p:ext uri="{BB962C8B-B14F-4D97-AF65-F5344CB8AC3E}">
        <p14:creationId xmlns:p14="http://schemas.microsoft.com/office/powerpoint/2010/main" val="32321021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sp>
        <p:nvSpPr>
          <p:cNvPr id="3" name="Espace réservé du contenu 2"/>
          <p:cNvSpPr>
            <a:spLocks noGrp="1"/>
          </p:cNvSpPr>
          <p:nvPr>
            <p:ph idx="1"/>
          </p:nvPr>
        </p:nvSpPr>
        <p:spPr>
          <a:xfrm>
            <a:off x="457200" y="1600200"/>
            <a:ext cx="8229600" cy="4925144"/>
          </a:xfrm>
        </p:spPr>
        <p:txBody>
          <a:bodyPr>
            <a:normAutofit/>
          </a:bodyPr>
          <a:lstStyle/>
          <a:p>
            <a:r>
              <a:rPr lang="fr-FR" dirty="0"/>
              <a:t>Une requête envoyée = une réponse reçue</a:t>
            </a:r>
          </a:p>
          <a:p>
            <a:endParaRPr lang="fr-FR" dirty="0"/>
          </a:p>
          <a:p>
            <a:r>
              <a:rPr lang="fr-FR" dirty="0"/>
              <a:t>Réponses HTTP de 5 types (officiels) :</a:t>
            </a:r>
          </a:p>
          <a:p>
            <a:pPr lvl="1"/>
            <a:r>
              <a:rPr lang="fr-FR" dirty="0"/>
              <a:t>1xx : informationnelle</a:t>
            </a:r>
          </a:p>
          <a:p>
            <a:pPr lvl="1"/>
            <a:r>
              <a:rPr lang="fr-FR" dirty="0"/>
              <a:t>2xx : succès</a:t>
            </a:r>
          </a:p>
          <a:p>
            <a:pPr lvl="1"/>
            <a:r>
              <a:rPr lang="fr-FR" dirty="0"/>
              <a:t>3xx : redirection</a:t>
            </a:r>
          </a:p>
          <a:p>
            <a:pPr lvl="1"/>
            <a:r>
              <a:rPr lang="fr-FR" dirty="0"/>
              <a:t>4xx : erreur </a:t>
            </a:r>
            <a:r>
              <a:rPr lang="fr-FR"/>
              <a:t>côté client  // 404 : url n’existe pas</a:t>
            </a:r>
            <a:endParaRPr lang="fr-FR" dirty="0"/>
          </a:p>
          <a:p>
            <a:pPr lvl="1"/>
            <a:r>
              <a:rPr lang="fr-FR" dirty="0"/>
              <a:t>5xx : erreur côté serveur</a:t>
            </a:r>
          </a:p>
          <a:p>
            <a:pPr lvl="1"/>
            <a:r>
              <a:rPr lang="fr-FR" i="1" dirty="0"/>
              <a:t>[autres erreurs sont liées au serveur web utilisé]</a:t>
            </a:r>
          </a:p>
        </p:txBody>
      </p:sp>
    </p:spTree>
    <p:extLst>
      <p:ext uri="{BB962C8B-B14F-4D97-AF65-F5344CB8AC3E}">
        <p14:creationId xmlns:p14="http://schemas.microsoft.com/office/powerpoint/2010/main" val="4078033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classiques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934453829"/>
              </p:ext>
            </p:extLst>
          </p:nvPr>
        </p:nvGraphicFramePr>
        <p:xfrm>
          <a:off x="107504" y="1600200"/>
          <a:ext cx="8928992" cy="5163880"/>
        </p:xfrm>
        <a:graphic>
          <a:graphicData uri="http://schemas.openxmlformats.org/drawingml/2006/table">
            <a:tbl>
              <a:tblPr firstRow="1" bandRow="1">
                <a:tableStyleId>{D7AC3CCA-C797-4891-BE02-D94E43425B78}</a:tableStyleId>
              </a:tblPr>
              <a:tblGrid>
                <a:gridCol w="696953">
                  <a:extLst>
                    <a:ext uri="{9D8B030D-6E8A-4147-A177-3AD203B41FA5}">
                      <a16:colId xmlns:a16="http://schemas.microsoft.com/office/drawing/2014/main" val="20000"/>
                    </a:ext>
                  </a:extLst>
                </a:gridCol>
                <a:gridCol w="2762324">
                  <a:extLst>
                    <a:ext uri="{9D8B030D-6E8A-4147-A177-3AD203B41FA5}">
                      <a16:colId xmlns:a16="http://schemas.microsoft.com/office/drawing/2014/main" val="20001"/>
                    </a:ext>
                  </a:extLst>
                </a:gridCol>
                <a:gridCol w="5469715">
                  <a:extLst>
                    <a:ext uri="{9D8B030D-6E8A-4147-A177-3AD203B41FA5}">
                      <a16:colId xmlns:a16="http://schemas.microsoft.com/office/drawing/2014/main" val="20002"/>
                    </a:ext>
                  </a:extLst>
                </a:gridCol>
              </a:tblGrid>
              <a:tr h="703592">
                <a:tc>
                  <a:txBody>
                    <a:bodyPr/>
                    <a:lstStyle/>
                    <a:p>
                      <a:pPr algn="ctr"/>
                      <a:r>
                        <a:rPr lang="fr-FR" sz="2400" b="1" dirty="0"/>
                        <a:t>200</a:t>
                      </a:r>
                    </a:p>
                  </a:txBody>
                  <a:tcPr marL="84286" marR="84286" anchor="ctr"/>
                </a:tc>
                <a:tc>
                  <a:txBody>
                    <a:bodyPr/>
                    <a:lstStyle/>
                    <a:p>
                      <a:pPr algn="ctr"/>
                      <a:r>
                        <a:rPr lang="fr-FR" sz="2400" b="1" dirty="0"/>
                        <a:t>OK</a:t>
                      </a:r>
                    </a:p>
                  </a:txBody>
                  <a:tcPr marL="84286" marR="84286" anchor="ctr"/>
                </a:tc>
                <a:tc>
                  <a:txBody>
                    <a:bodyPr/>
                    <a:lstStyle/>
                    <a:p>
                      <a:pPr algn="ctr"/>
                      <a:r>
                        <a:rPr lang="fr-FR" sz="2000" b="0" dirty="0"/>
                        <a:t>La requête</a:t>
                      </a:r>
                      <a:r>
                        <a:rPr lang="fr-FR" sz="2000" b="0" baseline="0" dirty="0"/>
                        <a:t> a bien été reçue, comprise, et exécutée</a:t>
                      </a:r>
                      <a:endParaRPr lang="fr-FR" sz="2000" b="0" dirty="0"/>
                    </a:p>
                  </a:txBody>
                  <a:tcPr marL="84286" marR="84286" anchor="ctr"/>
                </a:tc>
                <a:extLst>
                  <a:ext uri="{0D108BD9-81ED-4DB2-BD59-A6C34878D82A}">
                    <a16:rowId xmlns:a16="http://schemas.microsoft.com/office/drawing/2014/main" val="10000"/>
                  </a:ext>
                </a:extLst>
              </a:tr>
              <a:tr h="703592">
                <a:tc>
                  <a:txBody>
                    <a:bodyPr/>
                    <a:lstStyle/>
                    <a:p>
                      <a:pPr algn="ctr"/>
                      <a:r>
                        <a:rPr lang="fr-FR" sz="2400" b="1" dirty="0"/>
                        <a:t>301 308</a:t>
                      </a:r>
                    </a:p>
                  </a:txBody>
                  <a:tcPr marL="84286" marR="84286" anchor="ctr"/>
                </a:tc>
                <a:tc>
                  <a:txBody>
                    <a:bodyPr/>
                    <a:lstStyle/>
                    <a:p>
                      <a:pPr algn="ctr"/>
                      <a:r>
                        <a:rPr lang="fr-FR" sz="2400" b="1" dirty="0"/>
                        <a:t>Permanent </a:t>
                      </a:r>
                      <a:r>
                        <a:rPr lang="fr-FR" sz="2400" b="1" dirty="0" err="1"/>
                        <a:t>Redirect</a:t>
                      </a:r>
                      <a:endParaRPr lang="fr-FR" sz="2400" b="1" dirty="0"/>
                    </a:p>
                  </a:txBody>
                  <a:tcPr marL="84286" marR="84286" anchor="ctr"/>
                </a:tc>
                <a:tc>
                  <a:txBody>
                    <a:bodyPr/>
                    <a:lstStyle/>
                    <a:p>
                      <a:pPr algn="ctr"/>
                      <a:r>
                        <a:rPr lang="fr-FR" sz="2000" b="0" dirty="0"/>
                        <a:t>La ressource a été définitivement déplacée à une autre URL</a:t>
                      </a:r>
                    </a:p>
                  </a:txBody>
                  <a:tcPr marL="84286" marR="84286" anchor="ctr"/>
                </a:tc>
                <a:extLst>
                  <a:ext uri="{0D108BD9-81ED-4DB2-BD59-A6C34878D82A}">
                    <a16:rowId xmlns:a16="http://schemas.microsoft.com/office/drawing/2014/main" val="10001"/>
                  </a:ext>
                </a:extLst>
              </a:tr>
              <a:tr h="703592">
                <a:tc>
                  <a:txBody>
                    <a:bodyPr/>
                    <a:lstStyle/>
                    <a:p>
                      <a:pPr algn="ctr"/>
                      <a:r>
                        <a:rPr lang="fr-FR" sz="2400" b="1" dirty="0"/>
                        <a:t>302 307</a:t>
                      </a:r>
                    </a:p>
                  </a:txBody>
                  <a:tcPr marL="84286" marR="84286" anchor="ctr"/>
                </a:tc>
                <a:tc>
                  <a:txBody>
                    <a:bodyPr/>
                    <a:lstStyle/>
                    <a:p>
                      <a:pPr algn="ctr"/>
                      <a:r>
                        <a:rPr lang="fr-FR" sz="2400" b="1" dirty="0" err="1"/>
                        <a:t>Temporary</a:t>
                      </a:r>
                      <a:r>
                        <a:rPr lang="fr-FR" sz="2400" b="1" baseline="0" dirty="0"/>
                        <a:t> </a:t>
                      </a:r>
                      <a:r>
                        <a:rPr lang="fr-FR" sz="2400" b="1" baseline="0" dirty="0" err="1"/>
                        <a:t>Redirect</a:t>
                      </a:r>
                      <a:endParaRPr lang="fr-FR" sz="2400" b="1" dirty="0"/>
                    </a:p>
                  </a:txBody>
                  <a:tcPr marL="84286" marR="84286" anchor="ctr"/>
                </a:tc>
                <a:tc>
                  <a:txBody>
                    <a:bodyPr/>
                    <a:lstStyle/>
                    <a:p>
                      <a:pPr algn="ctr"/>
                      <a:r>
                        <a:rPr lang="fr-FR" sz="2000" b="0" dirty="0"/>
                        <a:t>La ressource est temporairement déplacée à une autre URL</a:t>
                      </a:r>
                    </a:p>
                  </a:txBody>
                  <a:tcPr marL="84286" marR="84286" anchor="ctr"/>
                </a:tc>
                <a:extLst>
                  <a:ext uri="{0D108BD9-81ED-4DB2-BD59-A6C34878D82A}">
                    <a16:rowId xmlns:a16="http://schemas.microsoft.com/office/drawing/2014/main" val="10002"/>
                  </a:ext>
                </a:extLst>
              </a:tr>
              <a:tr h="703592">
                <a:tc>
                  <a:txBody>
                    <a:bodyPr/>
                    <a:lstStyle/>
                    <a:p>
                      <a:pPr algn="ctr"/>
                      <a:r>
                        <a:rPr lang="fr-FR" sz="2400" b="1" dirty="0"/>
                        <a:t>403</a:t>
                      </a:r>
                    </a:p>
                  </a:txBody>
                  <a:tcPr marL="84286" marR="84286" anchor="ctr"/>
                </a:tc>
                <a:tc>
                  <a:txBody>
                    <a:bodyPr/>
                    <a:lstStyle/>
                    <a:p>
                      <a:pPr algn="ctr"/>
                      <a:r>
                        <a:rPr lang="fr-FR" sz="2400" b="1" dirty="0" err="1"/>
                        <a:t>Forbidden</a:t>
                      </a:r>
                      <a:endParaRPr lang="fr-FR" sz="2400" b="1" dirty="0"/>
                    </a:p>
                  </a:txBody>
                  <a:tcPr marL="84286" marR="84286" anchor="ctr"/>
                </a:tc>
                <a:tc>
                  <a:txBody>
                    <a:bodyPr/>
                    <a:lstStyle/>
                    <a:p>
                      <a:pPr algn="ctr"/>
                      <a:r>
                        <a:rPr lang="fr-FR" sz="2000" b="0" dirty="0"/>
                        <a:t>La requête est correcte, mais le</a:t>
                      </a:r>
                      <a:r>
                        <a:rPr lang="fr-FR" sz="2000" b="0" baseline="0" dirty="0"/>
                        <a:t> client n’a pas le droit de demander au serveur de faire cette action</a:t>
                      </a:r>
                      <a:endParaRPr lang="fr-FR" sz="2000" b="0" dirty="0"/>
                    </a:p>
                  </a:txBody>
                  <a:tcPr marL="84286" marR="84286" anchor="ctr"/>
                </a:tc>
                <a:extLst>
                  <a:ext uri="{0D108BD9-81ED-4DB2-BD59-A6C34878D82A}">
                    <a16:rowId xmlns:a16="http://schemas.microsoft.com/office/drawing/2014/main" val="10003"/>
                  </a:ext>
                </a:extLst>
              </a:tr>
              <a:tr h="703592">
                <a:tc>
                  <a:txBody>
                    <a:bodyPr/>
                    <a:lstStyle/>
                    <a:p>
                      <a:pPr algn="ctr"/>
                      <a:r>
                        <a:rPr lang="fr-FR" sz="2400" b="1" dirty="0"/>
                        <a:t>404</a:t>
                      </a:r>
                    </a:p>
                  </a:txBody>
                  <a:tcPr marL="84286" marR="84286" anchor="ctr"/>
                </a:tc>
                <a:tc>
                  <a:txBody>
                    <a:bodyPr/>
                    <a:lstStyle/>
                    <a:p>
                      <a:pPr algn="ctr"/>
                      <a:r>
                        <a:rPr lang="fr-FR" sz="2400" b="1" dirty="0"/>
                        <a:t>Not </a:t>
                      </a:r>
                      <a:r>
                        <a:rPr lang="fr-FR" sz="2400" b="1" dirty="0" err="1"/>
                        <a:t>Found</a:t>
                      </a:r>
                      <a:endParaRPr lang="fr-FR" sz="2400" b="1" dirty="0"/>
                    </a:p>
                  </a:txBody>
                  <a:tcPr marL="84286" marR="84286" anchor="ctr"/>
                </a:tc>
                <a:tc>
                  <a:txBody>
                    <a:bodyPr/>
                    <a:lstStyle/>
                    <a:p>
                      <a:pPr algn="ctr"/>
                      <a:r>
                        <a:rPr lang="fr-FR" sz="2000" b="0" dirty="0"/>
                        <a:t>La ressource</a:t>
                      </a:r>
                      <a:r>
                        <a:rPr lang="fr-FR" sz="2000" b="0" baseline="0" dirty="0"/>
                        <a:t> visée par l’URL n’a pas été trouvée</a:t>
                      </a:r>
                      <a:endParaRPr lang="fr-FR" sz="2000" b="0" dirty="0"/>
                    </a:p>
                  </a:txBody>
                  <a:tcPr marL="84286" marR="84286" anchor="ctr"/>
                </a:tc>
                <a:extLst>
                  <a:ext uri="{0D108BD9-81ED-4DB2-BD59-A6C34878D82A}">
                    <a16:rowId xmlns:a16="http://schemas.microsoft.com/office/drawing/2014/main" val="10004"/>
                  </a:ext>
                </a:extLst>
              </a:tr>
              <a:tr h="703592">
                <a:tc>
                  <a:txBody>
                    <a:bodyPr/>
                    <a:lstStyle/>
                    <a:p>
                      <a:pPr algn="ctr"/>
                      <a:r>
                        <a:rPr lang="fr-FR" sz="2400" b="1" dirty="0"/>
                        <a:t>500</a:t>
                      </a:r>
                    </a:p>
                  </a:txBody>
                  <a:tcPr marL="84286" marR="84286" anchor="ctr"/>
                </a:tc>
                <a:tc>
                  <a:txBody>
                    <a:bodyPr/>
                    <a:lstStyle/>
                    <a:p>
                      <a:pPr algn="ctr"/>
                      <a:r>
                        <a:rPr lang="fr-FR" sz="2400" b="1" dirty="0" err="1"/>
                        <a:t>Internal</a:t>
                      </a:r>
                      <a:r>
                        <a:rPr lang="fr-FR" sz="2400" b="1" dirty="0"/>
                        <a:t> Server </a:t>
                      </a:r>
                      <a:r>
                        <a:rPr lang="fr-FR" sz="2400" b="1" dirty="0" err="1"/>
                        <a:t>Error</a:t>
                      </a:r>
                      <a:endParaRPr lang="fr-FR" sz="2400" b="1" dirty="0"/>
                    </a:p>
                  </a:txBody>
                  <a:tcPr marL="84286" marR="84286" anchor="ctr"/>
                </a:tc>
                <a:tc>
                  <a:txBody>
                    <a:bodyPr/>
                    <a:lstStyle/>
                    <a:p>
                      <a:pPr algn="ctr"/>
                      <a:r>
                        <a:rPr lang="fr-FR" sz="2000" b="0" dirty="0"/>
                        <a:t>Erreur générique/non</a:t>
                      </a:r>
                      <a:r>
                        <a:rPr lang="fr-FR" sz="2000" b="0" baseline="0" dirty="0"/>
                        <a:t> spécifique… le serveur web a échoué quelque chose à un moment</a:t>
                      </a:r>
                      <a:endParaRPr lang="fr-FR" sz="2000" b="0" dirty="0"/>
                    </a:p>
                  </a:txBody>
                  <a:tcPr marL="84286" marR="84286" anchor="ctr"/>
                </a:tc>
                <a:extLst>
                  <a:ext uri="{0D108BD9-81ED-4DB2-BD59-A6C34878D82A}">
                    <a16:rowId xmlns:a16="http://schemas.microsoft.com/office/drawing/2014/main" val="10005"/>
                  </a:ext>
                </a:extLst>
              </a:tr>
              <a:tr h="703592">
                <a:tc>
                  <a:txBody>
                    <a:bodyPr/>
                    <a:lstStyle/>
                    <a:p>
                      <a:pPr algn="ctr"/>
                      <a:r>
                        <a:rPr lang="fr-FR" sz="2400" b="1" dirty="0"/>
                        <a:t>502</a:t>
                      </a:r>
                    </a:p>
                  </a:txBody>
                  <a:tcPr marL="84286" marR="84286" anchor="ctr"/>
                </a:tc>
                <a:tc>
                  <a:txBody>
                    <a:bodyPr/>
                    <a:lstStyle/>
                    <a:p>
                      <a:pPr algn="ctr"/>
                      <a:r>
                        <a:rPr lang="fr-FR" sz="2400" b="1" dirty="0"/>
                        <a:t>Bad Gateway</a:t>
                      </a:r>
                    </a:p>
                  </a:txBody>
                  <a:tcPr marL="84286" marR="84286" anchor="ctr"/>
                </a:tc>
                <a:tc>
                  <a:txBody>
                    <a:bodyPr/>
                    <a:lstStyle/>
                    <a:p>
                      <a:pPr algn="ctr"/>
                      <a:r>
                        <a:rPr lang="fr-FR" sz="2000" b="0" dirty="0"/>
                        <a:t>Le serveur web visé</a:t>
                      </a:r>
                      <a:r>
                        <a:rPr lang="fr-FR" sz="2000" b="0" baseline="0" dirty="0"/>
                        <a:t> n’arrive pas à contacter le serveur qui traite la requête envoyée</a:t>
                      </a:r>
                      <a:endParaRPr lang="fr-FR" sz="2000" b="0" dirty="0"/>
                    </a:p>
                  </a:txBody>
                  <a:tcPr marL="84286" marR="84286"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54814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200</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Tree>
    <p:extLst>
      <p:ext uri="{BB962C8B-B14F-4D97-AF65-F5344CB8AC3E}">
        <p14:creationId xmlns:p14="http://schemas.microsoft.com/office/powerpoint/2010/main" val="40071196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5" name="Rectangle 4"/>
          <p:cNvSpPr/>
          <p:nvPr/>
        </p:nvSpPr>
        <p:spPr>
          <a:xfrm>
            <a:off x="288032" y="1772816"/>
            <a:ext cx="84604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1988840"/>
            <a:ext cx="17636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645024"/>
            <a:ext cx="6228184"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200329"/>
          </a:xfrm>
          <a:prstGeom prst="rect">
            <a:avLst/>
          </a:prstGeom>
          <a:solidFill>
            <a:schemeClr val="tx2">
              <a:lumMod val="60000"/>
              <a:lumOff val="40000"/>
            </a:schemeClr>
          </a:solidFill>
        </p:spPr>
        <p:txBody>
          <a:bodyPr wrap="square" rtlCol="0">
            <a:spAutoFit/>
          </a:bodyPr>
          <a:lstStyle/>
          <a:p>
            <a:pPr algn="ctr"/>
            <a:r>
              <a:rPr lang="fr-FR" dirty="0"/>
              <a:t>1 – On envoie une requête au serveur « </a:t>
            </a:r>
            <a:r>
              <a:rPr lang="fr-FR" dirty="0" err="1"/>
              <a:t>localhost</a:t>
            </a:r>
            <a:r>
              <a:rPr lang="fr-FR" dirty="0"/>
              <a:t> » sur le port 8888, en demandant la ressource ‘/’</a:t>
            </a:r>
          </a:p>
        </p:txBody>
      </p:sp>
      <p:sp>
        <p:nvSpPr>
          <p:cNvPr id="9" name="ZoneTexte 8"/>
          <p:cNvSpPr txBox="1"/>
          <p:nvPr/>
        </p:nvSpPr>
        <p:spPr>
          <a:xfrm>
            <a:off x="1979712" y="2148275"/>
            <a:ext cx="3024336"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tout va bien (OK) : code 200</a:t>
            </a:r>
          </a:p>
        </p:txBody>
      </p:sp>
      <p:sp>
        <p:nvSpPr>
          <p:cNvPr id="10" name="ZoneTexte 9"/>
          <p:cNvSpPr txBox="1"/>
          <p:nvPr/>
        </p:nvSpPr>
        <p:spPr>
          <a:xfrm>
            <a:off x="6516216" y="3765233"/>
            <a:ext cx="2232248" cy="1200329"/>
          </a:xfrm>
          <a:prstGeom prst="rect">
            <a:avLst/>
          </a:prstGeom>
          <a:solidFill>
            <a:schemeClr val="tx2">
              <a:lumMod val="60000"/>
              <a:lumOff val="40000"/>
            </a:schemeClr>
          </a:solidFill>
        </p:spPr>
        <p:txBody>
          <a:bodyPr wrap="square" rtlCol="0">
            <a:spAutoFit/>
          </a:bodyPr>
          <a:lstStyle/>
          <a:p>
            <a:pPr algn="ctr"/>
            <a:r>
              <a:rPr lang="fr-FR" dirty="0"/>
              <a:t>2 – Apache envoie la page web demandée dans le corps (body) de la réponse</a:t>
            </a:r>
          </a:p>
        </p:txBody>
      </p:sp>
    </p:spTree>
    <p:extLst>
      <p:ext uri="{BB962C8B-B14F-4D97-AF65-F5344CB8AC3E}">
        <p14:creationId xmlns:p14="http://schemas.microsoft.com/office/powerpoint/2010/main" val="31839687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404</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Tree>
    <p:extLst>
      <p:ext uri="{BB962C8B-B14F-4D97-AF65-F5344CB8AC3E}">
        <p14:creationId xmlns:p14="http://schemas.microsoft.com/office/powerpoint/2010/main" val="3052875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1957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01008"/>
            <a:ext cx="6876256"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a:t>1 – On envoie une requête au serveur « </a:t>
            </a:r>
            <a:r>
              <a:rPr lang="fr-FR" dirty="0" err="1"/>
              <a:t>localhost</a:t>
            </a:r>
            <a:r>
              <a:rPr lang="fr-FR" dirty="0"/>
              <a:t> » sur le port 8888, en demandant une ressource qui n’existe pas</a:t>
            </a:r>
          </a:p>
        </p:txBody>
      </p:sp>
      <p:sp>
        <p:nvSpPr>
          <p:cNvPr id="9" name="ZoneTexte 8"/>
          <p:cNvSpPr txBox="1"/>
          <p:nvPr/>
        </p:nvSpPr>
        <p:spPr>
          <a:xfrm>
            <a:off x="2411760" y="2361654"/>
            <a:ext cx="3744416"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la ressource n’a pas été trouvée : code 404</a:t>
            </a:r>
          </a:p>
        </p:txBody>
      </p:sp>
      <p:sp>
        <p:nvSpPr>
          <p:cNvPr id="10" name="ZoneTexte 9"/>
          <p:cNvSpPr txBox="1"/>
          <p:nvPr/>
        </p:nvSpPr>
        <p:spPr>
          <a:xfrm>
            <a:off x="4716016" y="4964975"/>
            <a:ext cx="3816424" cy="1200329"/>
          </a:xfrm>
          <a:prstGeom prst="rect">
            <a:avLst/>
          </a:prstGeom>
          <a:solidFill>
            <a:schemeClr val="tx2">
              <a:lumMod val="60000"/>
              <a:lumOff val="40000"/>
            </a:schemeClr>
          </a:solidFill>
        </p:spPr>
        <p:txBody>
          <a:bodyPr wrap="square" rtlCol="0">
            <a:spAutoFit/>
          </a:bodyPr>
          <a:lstStyle/>
          <a:p>
            <a:pPr algn="ctr"/>
            <a:r>
              <a:rPr lang="fr-FR" dirty="0"/>
              <a:t>2 – Apache envoie dans le corps de la réponse HTTP une page web détaillant l’erreur au client (au format HTML pour que le client puisse la lire)</a:t>
            </a:r>
          </a:p>
        </p:txBody>
      </p:sp>
    </p:spTree>
    <p:extLst>
      <p:ext uri="{BB962C8B-B14F-4D97-AF65-F5344CB8AC3E}">
        <p14:creationId xmlns:p14="http://schemas.microsoft.com/office/powerpoint/2010/main" val="2862507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400</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Tree>
    <p:extLst>
      <p:ext uri="{BB962C8B-B14F-4D97-AF65-F5344CB8AC3E}">
        <p14:creationId xmlns:p14="http://schemas.microsoft.com/office/powerpoint/2010/main" val="3649350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41176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73016"/>
            <a:ext cx="738031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a:t>1 – On envoie une requête incorrecte (protocole inexistant) au serveur « </a:t>
            </a:r>
            <a:r>
              <a:rPr lang="fr-FR" dirty="0" err="1"/>
              <a:t>localhost</a:t>
            </a:r>
            <a:r>
              <a:rPr lang="fr-FR" dirty="0"/>
              <a:t> » sur le port 8888</a:t>
            </a:r>
          </a:p>
        </p:txBody>
      </p:sp>
      <p:sp>
        <p:nvSpPr>
          <p:cNvPr id="9" name="ZoneTexte 8"/>
          <p:cNvSpPr txBox="1"/>
          <p:nvPr/>
        </p:nvSpPr>
        <p:spPr>
          <a:xfrm>
            <a:off x="2555776" y="2361654"/>
            <a:ext cx="4752528"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la requête est incorrecte (elle ne respecte pas les standards qu’il connait)</a:t>
            </a:r>
          </a:p>
        </p:txBody>
      </p:sp>
      <p:sp>
        <p:nvSpPr>
          <p:cNvPr id="10" name="ZoneTexte 9"/>
          <p:cNvSpPr txBox="1"/>
          <p:nvPr/>
        </p:nvSpPr>
        <p:spPr>
          <a:xfrm>
            <a:off x="4716016" y="5325015"/>
            <a:ext cx="3816424" cy="1200329"/>
          </a:xfrm>
          <a:prstGeom prst="rect">
            <a:avLst/>
          </a:prstGeom>
          <a:solidFill>
            <a:schemeClr val="tx2">
              <a:lumMod val="60000"/>
              <a:lumOff val="40000"/>
            </a:schemeClr>
          </a:solidFill>
        </p:spPr>
        <p:txBody>
          <a:bodyPr wrap="square" rtlCol="0">
            <a:spAutoFit/>
          </a:bodyPr>
          <a:lstStyle/>
          <a:p>
            <a:pPr algn="ctr"/>
            <a:r>
              <a:rPr lang="fr-FR" dirty="0"/>
              <a:t>2 – Apache envoie dans le corps de la réponse HTTP une page web détaillant l’erreur au client (au format HTML pour que le client puisse la lire)</a:t>
            </a:r>
          </a:p>
        </p:txBody>
      </p:sp>
    </p:spTree>
    <p:extLst>
      <p:ext uri="{BB962C8B-B14F-4D97-AF65-F5344CB8AC3E}">
        <p14:creationId xmlns:p14="http://schemas.microsoft.com/office/powerpoint/2010/main" val="13989995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Visibilité des variables</a:t>
            </a:r>
          </a:p>
        </p:txBody>
      </p:sp>
      <p:sp>
        <p:nvSpPr>
          <p:cNvPr id="4" name="Espace réservé du contenu 3"/>
          <p:cNvSpPr>
            <a:spLocks noGrp="1"/>
          </p:cNvSpPr>
          <p:nvPr>
            <p:ph idx="1"/>
          </p:nvPr>
        </p:nvSpPr>
        <p:spPr>
          <a:xfrm>
            <a:off x="251520" y="1600200"/>
            <a:ext cx="8640960" cy="4925144"/>
          </a:xfrm>
        </p:spPr>
        <p:txBody>
          <a:bodyPr>
            <a:normAutofit fontScale="77500" lnSpcReduction="20000"/>
          </a:bodyPr>
          <a:lstStyle/>
          <a:p>
            <a:pPr marL="0" indent="0">
              <a:buNone/>
            </a:pPr>
            <a:r>
              <a:rPr lang="fr-FR" dirty="0"/>
              <a:t>En PHP il existe 3 niveaux de visibilité d’une variables selon le contexte :</a:t>
            </a:r>
          </a:p>
          <a:p>
            <a:endParaRPr lang="fr-FR" dirty="0"/>
          </a:p>
          <a:p>
            <a:r>
              <a:rPr lang="fr-FR" b="1" dirty="0"/>
              <a:t>Les variables </a:t>
            </a:r>
            <a:r>
              <a:rPr lang="fr-FR" b="1" dirty="0" err="1"/>
              <a:t>superglobales</a:t>
            </a:r>
            <a:r>
              <a:rPr lang="fr-FR" b="1" dirty="0"/>
              <a:t> </a:t>
            </a:r>
            <a:r>
              <a:rPr lang="fr-FR" dirty="0"/>
              <a:t>: elles sont disponibles n'importe où dans le programme.</a:t>
            </a:r>
          </a:p>
          <a:p>
            <a:endParaRPr lang="fr-FR" dirty="0"/>
          </a:p>
          <a:p>
            <a:r>
              <a:rPr lang="fr-FR" b="1" dirty="0"/>
              <a:t>Les variables globales </a:t>
            </a:r>
            <a:r>
              <a:rPr lang="fr-FR" dirty="0"/>
              <a:t>: ce sont toutes les variables, tableaux, objets et constantes que nous créons nous-même dans le programme principal. Elles ne sont généralement visibles que dans le programme principal.</a:t>
            </a:r>
          </a:p>
          <a:p>
            <a:endParaRPr lang="fr-FR" dirty="0"/>
          </a:p>
          <a:p>
            <a:r>
              <a:rPr lang="fr-FR" b="1" dirty="0"/>
              <a:t>Les variables locales </a:t>
            </a:r>
            <a:r>
              <a:rPr lang="fr-FR" dirty="0"/>
              <a:t>: ce sont toutes les variables d'une fonction (paramètres compris). Leur visibilité n'est que locale, et le programme principal ne peut pas agir sur ces variables.</a:t>
            </a:r>
          </a:p>
          <a:p>
            <a:endParaRPr lang="fr-FR" dirty="0"/>
          </a:p>
        </p:txBody>
      </p:sp>
    </p:spTree>
    <p:extLst>
      <p:ext uri="{BB962C8B-B14F-4D97-AF65-F5344CB8AC3E}">
        <p14:creationId xmlns:p14="http://schemas.microsoft.com/office/powerpoint/2010/main" val="2858347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Rappels</a:t>
            </a:r>
          </a:p>
        </p:txBody>
      </p:sp>
      <p:sp>
        <p:nvSpPr>
          <p:cNvPr id="3" name="Espace réservé du contenu 2"/>
          <p:cNvSpPr>
            <a:spLocks noGrp="1"/>
          </p:cNvSpPr>
          <p:nvPr>
            <p:ph idx="1"/>
          </p:nvPr>
        </p:nvSpPr>
        <p:spPr/>
        <p:txBody>
          <a:bodyPr>
            <a:normAutofit/>
          </a:bodyPr>
          <a:lstStyle/>
          <a:p>
            <a:endParaRPr lang="fr-FR" dirty="0"/>
          </a:p>
          <a:p>
            <a:r>
              <a:rPr lang="fr-FR" dirty="0"/>
              <a:t>WAMP/MAMP/LAMP/XAMP :</a:t>
            </a:r>
          </a:p>
          <a:p>
            <a:pPr lvl="1"/>
            <a:r>
              <a:rPr lang="fr-FR" dirty="0"/>
              <a:t>Windows/Mac/Linux/Unix</a:t>
            </a:r>
          </a:p>
          <a:p>
            <a:pPr lvl="1"/>
            <a:r>
              <a:rPr lang="fr-FR" dirty="0"/>
              <a:t>Apache = Serveur Web</a:t>
            </a:r>
          </a:p>
          <a:p>
            <a:pPr lvl="1"/>
            <a:r>
              <a:rPr lang="fr-FR" dirty="0"/>
              <a:t>MySQL = Base de Données</a:t>
            </a:r>
          </a:p>
          <a:p>
            <a:pPr lvl="1"/>
            <a:r>
              <a:rPr lang="fr-FR" dirty="0"/>
              <a:t>PHP = Préprocesseur des pages web</a:t>
            </a:r>
          </a:p>
          <a:p>
            <a:pPr marL="514350" indent="-457200"/>
            <a:endParaRPr lang="fr-FR" dirty="0"/>
          </a:p>
          <a:p>
            <a:pPr marL="514350" indent="-457200"/>
            <a:endParaRPr lang="fr-FR" dirty="0"/>
          </a:p>
        </p:txBody>
      </p:sp>
    </p:spTree>
    <p:extLst>
      <p:ext uri="{BB962C8B-B14F-4D97-AF65-F5344CB8AC3E}">
        <p14:creationId xmlns:p14="http://schemas.microsoft.com/office/powerpoint/2010/main" val="7975234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Portée des variables globales</a:t>
            </a:r>
          </a:p>
        </p:txBody>
      </p:sp>
      <p:sp>
        <p:nvSpPr>
          <p:cNvPr id="4" name="Espace réservé du contenu 3"/>
          <p:cNvSpPr>
            <a:spLocks noGrp="1"/>
          </p:cNvSpPr>
          <p:nvPr>
            <p:ph idx="1"/>
          </p:nvPr>
        </p:nvSpPr>
        <p:spPr/>
        <p:txBody>
          <a:bodyPr>
            <a:normAutofit/>
          </a:bodyPr>
          <a:lstStyle/>
          <a:p>
            <a:r>
              <a:rPr lang="fr-FR" dirty="0"/>
              <a:t>En PHP, une variable globale peut être utilisée à l’intérieur d’une fonction sans la passer en paramètre</a:t>
            </a:r>
          </a:p>
          <a:p>
            <a:pPr lvl="1"/>
            <a:r>
              <a:rPr lang="fr-FR" dirty="0"/>
              <a:t>Usage du mot clé « global »</a:t>
            </a:r>
          </a:p>
          <a:p>
            <a:pPr lvl="1"/>
            <a:r>
              <a:rPr lang="fr-FR" dirty="0"/>
              <a:t>La variable doit être déclarée avec « global » dans chaque fonction où cela est nécessaire</a:t>
            </a:r>
          </a:p>
        </p:txBody>
      </p:sp>
    </p:spTree>
    <p:extLst>
      <p:ext uri="{BB962C8B-B14F-4D97-AF65-F5344CB8AC3E}">
        <p14:creationId xmlns:p14="http://schemas.microsoft.com/office/powerpoint/2010/main" val="22474532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Portée des variables globales</a:t>
            </a:r>
          </a:p>
        </p:txBody>
      </p:sp>
      <p:sp>
        <p:nvSpPr>
          <p:cNvPr id="9" name="Espace réservé du contenu 8"/>
          <p:cNvSpPr>
            <a:spLocks noGrp="1"/>
          </p:cNvSpPr>
          <p:nvPr>
            <p:ph sz="half" idx="2"/>
          </p:nvPr>
        </p:nvSpPr>
        <p:spPr/>
        <p:txBody>
          <a:bodyPr anchor="ctr">
            <a:normAutofit/>
          </a:bodyPr>
          <a:lstStyle/>
          <a:p>
            <a:pPr marL="0" indent="0" algn="ctr">
              <a:buNone/>
            </a:pPr>
            <a:r>
              <a:rPr lang="fr-FR" dirty="0"/>
              <a:t>On a déclaré $a et $b avec le mot clé « global » à l’intérieur de somme pour qu’elles soient manipulées par celle-ci.</a:t>
            </a:r>
          </a:p>
        </p:txBody>
      </p:sp>
      <p:sp>
        <p:nvSpPr>
          <p:cNvPr id="5" name="Rectangle 4"/>
          <p:cNvSpPr/>
          <p:nvPr/>
        </p:nvSpPr>
        <p:spPr>
          <a:xfrm>
            <a:off x="539552" y="1412776"/>
            <a:ext cx="3456384" cy="52629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$a = 1;</a:t>
            </a:r>
          </a:p>
          <a:p>
            <a:r>
              <a:rPr lang="fr-FR" sz="2400" b="1" dirty="0">
                <a:solidFill>
                  <a:srgbClr val="1F497D"/>
                </a:solidFill>
              </a:rPr>
              <a:t>$b = 2;</a:t>
            </a:r>
          </a:p>
          <a:p>
            <a:endParaRPr lang="fr-FR" sz="2400" b="1" dirty="0">
              <a:solidFill>
                <a:srgbClr val="1F497D"/>
              </a:solidFill>
            </a:endParaRPr>
          </a:p>
          <a:p>
            <a:r>
              <a:rPr lang="fr-FR" sz="2400" b="1" dirty="0" err="1">
                <a:solidFill>
                  <a:srgbClr val="1F497D"/>
                </a:solidFill>
              </a:rPr>
              <a:t>function</a:t>
            </a:r>
            <a:r>
              <a:rPr lang="fr-FR" sz="2400" b="1" dirty="0">
                <a:solidFill>
                  <a:srgbClr val="1F497D"/>
                </a:solidFill>
              </a:rPr>
              <a:t> somme()</a:t>
            </a:r>
          </a:p>
          <a:p>
            <a:r>
              <a:rPr lang="fr-FR" sz="2400" b="1" dirty="0">
                <a:solidFill>
                  <a:srgbClr val="1F497D"/>
                </a:solidFill>
              </a:rPr>
              <a:t>{</a:t>
            </a:r>
          </a:p>
          <a:p>
            <a:r>
              <a:rPr lang="fr-FR" sz="2400" b="1" dirty="0">
                <a:solidFill>
                  <a:srgbClr val="1F497D"/>
                </a:solidFill>
              </a:rPr>
              <a:t>	global $a, $b;</a:t>
            </a:r>
          </a:p>
          <a:p>
            <a:r>
              <a:rPr lang="fr-FR" sz="2400" b="1" dirty="0">
                <a:solidFill>
                  <a:srgbClr val="1F497D"/>
                </a:solidFill>
              </a:rPr>
              <a:t>	$b = $a + $b;</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  ».$b;</a:t>
            </a:r>
          </a:p>
          <a:p>
            <a:r>
              <a:rPr lang="fr-FR" sz="2400" b="1" dirty="0">
                <a:solidFill>
                  <a:srgbClr val="1F497D"/>
                </a:solidFill>
              </a:rPr>
              <a:t>}</a:t>
            </a:r>
          </a:p>
          <a:p>
            <a:endParaRPr lang="fr-FR" sz="2400" b="1" dirty="0">
              <a:solidFill>
                <a:srgbClr val="1F497D"/>
              </a:solidFill>
            </a:endParaRPr>
          </a:p>
          <a:p>
            <a:r>
              <a:rPr lang="fr-FR" sz="2400" b="1" dirty="0">
                <a:solidFill>
                  <a:srgbClr val="1F497D"/>
                </a:solidFill>
              </a:rPr>
              <a:t>somme();</a:t>
            </a:r>
          </a:p>
          <a:p>
            <a:r>
              <a:rPr lang="fr-FR" sz="2400" b="1" dirty="0">
                <a:solidFill>
                  <a:srgbClr val="1F497D"/>
                </a:solidFill>
              </a:rPr>
              <a:t>somme();</a:t>
            </a:r>
          </a:p>
          <a:p>
            <a:r>
              <a:rPr lang="fr-FR" sz="2400" b="1" dirty="0">
                <a:solidFill>
                  <a:srgbClr val="1F497D"/>
                </a:solidFill>
              </a:rPr>
              <a:t>?&gt;</a:t>
            </a:r>
          </a:p>
        </p:txBody>
      </p:sp>
    </p:spTree>
    <p:extLst>
      <p:ext uri="{BB962C8B-B14F-4D97-AF65-F5344CB8AC3E}">
        <p14:creationId xmlns:p14="http://schemas.microsoft.com/office/powerpoint/2010/main" val="978429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Portée des variables globales</a:t>
            </a:r>
          </a:p>
        </p:txBody>
      </p:sp>
      <p:sp>
        <p:nvSpPr>
          <p:cNvPr id="4" name="Espace réservé du contenu 3"/>
          <p:cNvSpPr>
            <a:spLocks noGrp="1"/>
          </p:cNvSpPr>
          <p:nvPr>
            <p:ph idx="1"/>
          </p:nvPr>
        </p:nvSpPr>
        <p:spPr/>
        <p:txBody>
          <a:bodyPr>
            <a:normAutofit/>
          </a:bodyPr>
          <a:lstStyle/>
          <a:p>
            <a:r>
              <a:rPr lang="fr-FR" sz="2800" dirty="0"/>
              <a:t>Une autre méthode pour accéder aux variables globales est d'utiliser la </a:t>
            </a:r>
            <a:r>
              <a:rPr lang="fr-FR" sz="2800" dirty="0" err="1"/>
              <a:t>superglobale</a:t>
            </a:r>
            <a:r>
              <a:rPr lang="fr-FR" sz="2800" dirty="0"/>
              <a:t> $GLOBALS :</a:t>
            </a:r>
          </a:p>
          <a:p>
            <a:pPr marL="0" indent="0">
              <a:buNone/>
            </a:pPr>
            <a:endParaRPr lang="fr-FR" sz="2800" dirty="0"/>
          </a:p>
        </p:txBody>
      </p:sp>
      <p:sp>
        <p:nvSpPr>
          <p:cNvPr id="5" name="Rectangle 4"/>
          <p:cNvSpPr/>
          <p:nvPr/>
        </p:nvSpPr>
        <p:spPr>
          <a:xfrm>
            <a:off x="576064" y="2708920"/>
            <a:ext cx="8028384"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$a = 1;</a:t>
            </a:r>
          </a:p>
          <a:p>
            <a:r>
              <a:rPr lang="fr-FR" sz="2400" b="1" dirty="0">
                <a:solidFill>
                  <a:srgbClr val="1F497D"/>
                </a:solidFill>
              </a:rPr>
              <a:t>$b = 2;</a:t>
            </a:r>
          </a:p>
          <a:p>
            <a:endParaRPr lang="fr-FR" sz="2400" b="1" dirty="0">
              <a:solidFill>
                <a:srgbClr val="1F497D"/>
              </a:solidFill>
            </a:endParaRPr>
          </a:p>
          <a:p>
            <a:r>
              <a:rPr lang="fr-FR" sz="2400" b="1" dirty="0" err="1">
                <a:solidFill>
                  <a:srgbClr val="1F497D"/>
                </a:solidFill>
              </a:rPr>
              <a:t>function</a:t>
            </a:r>
            <a:r>
              <a:rPr lang="fr-FR" sz="2400" b="1" dirty="0">
                <a:solidFill>
                  <a:srgbClr val="1F497D"/>
                </a:solidFill>
              </a:rPr>
              <a:t> somme()</a:t>
            </a:r>
          </a:p>
          <a:p>
            <a:r>
              <a:rPr lang="fr-FR" sz="2400" b="1" dirty="0">
                <a:solidFill>
                  <a:srgbClr val="1F497D"/>
                </a:solidFill>
              </a:rPr>
              <a:t>{</a:t>
            </a:r>
          </a:p>
          <a:p>
            <a:r>
              <a:rPr lang="fr-FR" sz="2400" b="1" dirty="0">
                <a:solidFill>
                  <a:srgbClr val="1F497D"/>
                </a:solidFill>
              </a:rPr>
              <a:t>	$GLOBALS['b'] = $GLOBALS['a'] + $GLOBALS['b'];</a:t>
            </a:r>
          </a:p>
          <a:p>
            <a:r>
              <a:rPr lang="fr-FR" sz="2400" b="1" dirty="0">
                <a:solidFill>
                  <a:srgbClr val="1F497D"/>
                </a:solidFill>
              </a:rPr>
              <a:t>	</a:t>
            </a:r>
            <a:r>
              <a:rPr lang="fr-FR" sz="2400" b="1" err="1">
                <a:solidFill>
                  <a:srgbClr val="1F497D"/>
                </a:solidFill>
              </a:rPr>
              <a:t>echo</a:t>
            </a:r>
            <a:r>
              <a:rPr lang="fr-FR" sz="2400" b="1">
                <a:solidFill>
                  <a:srgbClr val="1F497D"/>
                </a:solidFill>
              </a:rPr>
              <a:t> $GLOBALS['b'] ;</a:t>
            </a:r>
            <a:endParaRPr lang="fr-FR" sz="2400" b="1" dirty="0">
              <a:solidFill>
                <a:srgbClr val="1F497D"/>
              </a:solidFill>
            </a:endParaRPr>
          </a:p>
          <a:p>
            <a:r>
              <a:rPr lang="fr-FR" sz="2400" b="1" dirty="0">
                <a:solidFill>
                  <a:srgbClr val="1F497D"/>
                </a:solidFill>
              </a:rPr>
              <a:t>}</a:t>
            </a:r>
          </a:p>
          <a:p>
            <a:r>
              <a:rPr lang="fr-FR" sz="2400" b="1" dirty="0">
                <a:solidFill>
                  <a:srgbClr val="1F497D"/>
                </a:solidFill>
              </a:rPr>
              <a:t>?&gt;</a:t>
            </a:r>
          </a:p>
        </p:txBody>
      </p:sp>
    </p:spTree>
    <p:extLst>
      <p:ext uri="{BB962C8B-B14F-4D97-AF65-F5344CB8AC3E}">
        <p14:creationId xmlns:p14="http://schemas.microsoft.com/office/powerpoint/2010/main" val="1030221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p:txBody>
          <a:bodyPr>
            <a:normAutofit/>
          </a:bodyPr>
          <a:lstStyle/>
          <a:p>
            <a:r>
              <a:rPr lang="fr-FR" dirty="0"/>
              <a:t>Les variables </a:t>
            </a:r>
            <a:r>
              <a:rPr lang="fr-FR" dirty="0" err="1"/>
              <a:t>superglobales</a:t>
            </a:r>
            <a:r>
              <a:rPr lang="fr-FR" dirty="0"/>
              <a:t> sont générées automatiquement par PHP :</a:t>
            </a:r>
          </a:p>
          <a:p>
            <a:pPr lvl="1"/>
            <a:r>
              <a:rPr lang="fr-FR" dirty="0"/>
              <a:t>elles sont disponibles quel que soit le contexte du script </a:t>
            </a:r>
            <a:r>
              <a:rPr lang="fr-FR" sz="2400" i="1" dirty="0"/>
              <a:t>(même à l’intérieur d’une fonction sans être passées en paramètre de celle-ci)</a:t>
            </a:r>
            <a:endParaRPr lang="fr-FR" i="1" dirty="0"/>
          </a:p>
          <a:p>
            <a:pPr lvl="1"/>
            <a:r>
              <a:rPr lang="fr-FR" dirty="0"/>
              <a:t>elles sont écrites en majuscules et commencent, par un </a:t>
            </a:r>
            <a:r>
              <a:rPr lang="fr-FR" dirty="0" err="1"/>
              <a:t>underscore</a:t>
            </a:r>
            <a:r>
              <a:rPr lang="fr-FR" dirty="0"/>
              <a:t>  « _ »</a:t>
            </a:r>
          </a:p>
          <a:p>
            <a:pPr lvl="1"/>
            <a:r>
              <a:rPr lang="fr-FR" dirty="0"/>
              <a:t>elles sont généralement des tableaux associatifs</a:t>
            </a:r>
          </a:p>
        </p:txBody>
      </p:sp>
    </p:spTree>
    <p:extLst>
      <p:ext uri="{BB962C8B-B14F-4D97-AF65-F5344CB8AC3E}">
        <p14:creationId xmlns:p14="http://schemas.microsoft.com/office/powerpoint/2010/main" val="1801896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a:xfrm>
            <a:off x="0" y="1052736"/>
            <a:ext cx="9144000" cy="5805264"/>
          </a:xfrm>
        </p:spPr>
        <p:txBody>
          <a:bodyPr>
            <a:normAutofit fontScale="77500" lnSpcReduction="20000"/>
          </a:bodyPr>
          <a:lstStyle/>
          <a:p>
            <a:r>
              <a:rPr lang="fr-FR" b="1" dirty="0"/>
              <a:t>$GLOBALS </a:t>
            </a:r>
            <a:r>
              <a:rPr lang="fr-FR" dirty="0"/>
              <a:t>: rassemble les variables globales.</a:t>
            </a:r>
          </a:p>
          <a:p>
            <a:endParaRPr lang="fr-FR" dirty="0"/>
          </a:p>
          <a:p>
            <a:r>
              <a:rPr lang="fr-FR" b="1" dirty="0"/>
              <a:t>$_ENV </a:t>
            </a:r>
            <a:r>
              <a:rPr lang="fr-FR" dirty="0"/>
              <a:t>: ce sont des variables </a:t>
            </a:r>
            <a:r>
              <a:rPr lang="fr-FR"/>
              <a:t>d'environnement toujours données </a:t>
            </a:r>
            <a:r>
              <a:rPr lang="fr-FR" dirty="0"/>
              <a:t>par le serveur.</a:t>
            </a:r>
          </a:p>
          <a:p>
            <a:endParaRPr lang="fr-FR" dirty="0"/>
          </a:p>
          <a:p>
            <a:r>
              <a:rPr lang="fr-FR" b="1" dirty="0"/>
              <a:t>$_SESSION </a:t>
            </a:r>
            <a:r>
              <a:rPr lang="fr-FR" dirty="0"/>
              <a:t>: se sont des variables de session. Ces variables restent stockées sur le serveur le temps de la présence d'un visiteur.</a:t>
            </a:r>
          </a:p>
          <a:p>
            <a:endParaRPr lang="fr-FR" dirty="0"/>
          </a:p>
          <a:p>
            <a:r>
              <a:rPr lang="fr-FR" b="1" dirty="0"/>
              <a:t>$_COOKIE </a:t>
            </a:r>
            <a:r>
              <a:rPr lang="fr-FR" dirty="0"/>
              <a:t>: contient les valeurs des cookies enregistrés sur l'ordinateur du visiteur.</a:t>
            </a:r>
          </a:p>
          <a:p>
            <a:endParaRPr lang="fr-FR" dirty="0"/>
          </a:p>
          <a:p>
            <a:r>
              <a:rPr lang="fr-FR" b="1" dirty="0"/>
              <a:t>$_GET </a:t>
            </a:r>
            <a:r>
              <a:rPr lang="fr-FR" dirty="0"/>
              <a:t>: contient les données envoyées en paramètres dans l'URL.</a:t>
            </a:r>
          </a:p>
          <a:p>
            <a:endParaRPr lang="fr-FR" dirty="0"/>
          </a:p>
          <a:p>
            <a:r>
              <a:rPr lang="fr-FR" b="1" dirty="0"/>
              <a:t>$_POST </a:t>
            </a:r>
            <a:r>
              <a:rPr lang="fr-FR" dirty="0"/>
              <a:t>: contient les informations qui viennent d'être envoyées par un formulaire.</a:t>
            </a:r>
          </a:p>
          <a:p>
            <a:pPr marL="0" indent="0">
              <a:buNone/>
            </a:pPr>
            <a:endParaRPr lang="fr-FR" dirty="0"/>
          </a:p>
        </p:txBody>
      </p:sp>
    </p:spTree>
    <p:extLst>
      <p:ext uri="{BB962C8B-B14F-4D97-AF65-F5344CB8AC3E}">
        <p14:creationId xmlns:p14="http://schemas.microsoft.com/office/powerpoint/2010/main" val="3089725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Les variables </a:t>
            </a:r>
            <a:r>
              <a:rPr lang="fr-FR" dirty="0" err="1"/>
              <a:t>superglobales</a:t>
            </a:r>
            <a:endParaRPr lang="fr-FR" dirty="0"/>
          </a:p>
        </p:txBody>
      </p:sp>
      <p:sp>
        <p:nvSpPr>
          <p:cNvPr id="9" name="Rectangle 8"/>
          <p:cNvSpPr/>
          <p:nvPr/>
        </p:nvSpPr>
        <p:spPr>
          <a:xfrm>
            <a:off x="467544" y="1672347"/>
            <a:ext cx="8172400" cy="470898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000" b="1" dirty="0">
                <a:solidFill>
                  <a:srgbClr val="1F497D"/>
                </a:solidFill>
              </a:rPr>
              <a:t>&lt;html&gt;&lt;</a:t>
            </a:r>
            <a:r>
              <a:rPr lang="fr-FR" sz="2000" b="1" dirty="0" err="1">
                <a:solidFill>
                  <a:srgbClr val="1F497D"/>
                </a:solidFill>
              </a:rPr>
              <a:t>head</a:t>
            </a:r>
            <a:r>
              <a:rPr lang="fr-FR" sz="2000" b="1" dirty="0">
                <a:solidFill>
                  <a:srgbClr val="1F497D"/>
                </a:solidFill>
              </a:rPr>
              <a:t>&gt;</a:t>
            </a:r>
          </a:p>
          <a:p>
            <a:r>
              <a:rPr lang="fr-FR" sz="2000" b="1" dirty="0">
                <a:solidFill>
                  <a:srgbClr val="1F497D"/>
                </a:solidFill>
              </a:rPr>
              <a:t>&lt;</a:t>
            </a:r>
            <a:r>
              <a:rPr lang="fr-FR" sz="2000" b="1" dirty="0" err="1">
                <a:solidFill>
                  <a:srgbClr val="1F497D"/>
                </a:solidFill>
              </a:rPr>
              <a:t>title</a:t>
            </a:r>
            <a:r>
              <a:rPr lang="fr-FR" sz="2000" b="1" dirty="0">
                <a:solidFill>
                  <a:srgbClr val="1F497D"/>
                </a:solidFill>
              </a:rPr>
              <a:t>&gt;La variable </a:t>
            </a:r>
            <a:r>
              <a:rPr lang="fr-FR" sz="2000" b="1" dirty="0">
                <a:solidFill>
                  <a:srgbClr val="FF0000"/>
                </a:solidFill>
              </a:rPr>
              <a:t>$_SERVER</a:t>
            </a:r>
            <a:r>
              <a:rPr lang="fr-FR" sz="2000" b="1" dirty="0">
                <a:solidFill>
                  <a:srgbClr val="1F497D"/>
                </a:solidFill>
              </a:rPr>
              <a:t>&lt;/</a:t>
            </a:r>
            <a:r>
              <a:rPr lang="fr-FR" sz="2000" b="1" dirty="0" err="1">
                <a:solidFill>
                  <a:srgbClr val="1F497D"/>
                </a:solidFill>
              </a:rPr>
              <a:t>title</a:t>
            </a:r>
            <a:r>
              <a:rPr lang="fr-FR" sz="2000" b="1" dirty="0">
                <a:solidFill>
                  <a:srgbClr val="1F497D"/>
                </a:solidFill>
              </a:rPr>
              <a:t>&gt;</a:t>
            </a:r>
          </a:p>
          <a:p>
            <a:r>
              <a:rPr lang="fr-FR" sz="2000" b="1" dirty="0">
                <a:solidFill>
                  <a:srgbClr val="1F497D"/>
                </a:solidFill>
              </a:rPr>
              <a:t>&lt;/</a:t>
            </a:r>
            <a:r>
              <a:rPr lang="fr-FR" sz="2000" b="1" dirty="0" err="1">
                <a:solidFill>
                  <a:srgbClr val="1F497D"/>
                </a:solidFill>
              </a:rPr>
              <a:t>head</a:t>
            </a:r>
            <a:r>
              <a:rPr lang="fr-FR" sz="2000" b="1" dirty="0">
                <a:solidFill>
                  <a:srgbClr val="1F497D"/>
                </a:solidFill>
              </a:rPr>
              <a:t>&gt;&lt;body&gt;</a:t>
            </a:r>
          </a:p>
          <a:p>
            <a:r>
              <a:rPr lang="fr-FR" sz="2000" b="1" dirty="0">
                <a:solidFill>
                  <a:srgbClr val="1F497D"/>
                </a:solidFill>
              </a:rPr>
              <a:t>&lt;?</a:t>
            </a:r>
            <a:r>
              <a:rPr lang="fr-FR" sz="2000" b="1" dirty="0" err="1">
                <a:solidFill>
                  <a:srgbClr val="1F497D"/>
                </a:solidFill>
              </a:rPr>
              <a:t>php</a:t>
            </a:r>
            <a:endParaRPr lang="fr-FR" sz="2000" b="1" dirty="0">
              <a:solidFill>
                <a:srgbClr val="1F497D"/>
              </a:solidFill>
            </a:endParaRPr>
          </a:p>
          <a:p>
            <a:r>
              <a:rPr lang="fr-FR" sz="2000" b="1" dirty="0" err="1">
                <a:solidFill>
                  <a:srgbClr val="1F497D"/>
                </a:solidFill>
              </a:rPr>
              <a:t>echo</a:t>
            </a:r>
            <a:r>
              <a:rPr lang="fr-FR" sz="2000" b="1" dirty="0">
                <a:solidFill>
                  <a:srgbClr val="1F497D"/>
                </a:solidFill>
              </a:rPr>
              <a:t> 'Nom du fichier en cours d\'</a:t>
            </a:r>
            <a:r>
              <a:rPr lang="fr-FR" sz="2000" b="1" dirty="0" err="1">
                <a:solidFill>
                  <a:srgbClr val="1F497D"/>
                </a:solidFill>
              </a:rPr>
              <a:t>execution</a:t>
            </a:r>
            <a:r>
              <a:rPr lang="fr-FR" sz="2000" b="1" dirty="0">
                <a:solidFill>
                  <a:srgbClr val="1F497D"/>
                </a:solidFill>
              </a:rPr>
              <a:t> ' . </a:t>
            </a:r>
          </a:p>
          <a:p>
            <a:r>
              <a:rPr lang="fr-FR" sz="2000" b="1" dirty="0">
                <a:solidFill>
                  <a:srgbClr val="1F497D"/>
                </a:solidFill>
              </a:rPr>
              <a:t>	'a partir de la racine : ' . </a:t>
            </a:r>
            <a:r>
              <a:rPr lang="fr-FR" sz="2000" b="1" dirty="0">
                <a:solidFill>
                  <a:srgbClr val="FF0000"/>
                </a:solidFill>
              </a:rPr>
              <a:t>$_SERVER['</a:t>
            </a:r>
            <a:r>
              <a:rPr lang="fr-FR" sz="2000" b="1" dirty="0">
                <a:solidFill>
                  <a:srgbClr val="7030A0"/>
                </a:solidFill>
              </a:rPr>
              <a:t>PHP_SELF</a:t>
            </a:r>
            <a:r>
              <a:rPr lang="fr-FR" sz="2000" b="1" dirty="0">
                <a:solidFill>
                  <a:srgbClr val="FF0000"/>
                </a:solidFill>
              </a:rPr>
              <a:t>']</a:t>
            </a:r>
            <a:r>
              <a:rPr lang="fr-FR" sz="2000" b="1" dirty="0">
                <a:solidFill>
                  <a:srgbClr val="1F497D"/>
                </a:solidFill>
              </a:rPr>
              <a:t>;</a:t>
            </a:r>
          </a:p>
          <a:p>
            <a:r>
              <a:rPr lang="fr-FR" sz="2000" b="1" dirty="0" err="1">
                <a:solidFill>
                  <a:srgbClr val="1F497D"/>
                </a:solidFill>
              </a:rPr>
              <a:t>echo</a:t>
            </a:r>
            <a:r>
              <a:rPr lang="fr-FR" sz="2000" b="1" dirty="0">
                <a:solidFill>
                  <a:srgbClr val="1F497D"/>
                </a:solidFill>
              </a:rPr>
              <a:t> '&lt;</a:t>
            </a:r>
            <a:r>
              <a:rPr lang="fr-FR" sz="2000" b="1" dirty="0" err="1">
                <a:solidFill>
                  <a:srgbClr val="1F497D"/>
                </a:solidFill>
              </a:rPr>
              <a:t>br</a:t>
            </a:r>
            <a:r>
              <a:rPr lang="fr-FR" sz="2000" b="1" dirty="0">
                <a:solidFill>
                  <a:srgbClr val="1F497D"/>
                </a:solidFill>
              </a:rPr>
              <a:t>/&gt;' ;</a:t>
            </a:r>
          </a:p>
          <a:p>
            <a:r>
              <a:rPr lang="fr-FR" sz="2000" b="1" dirty="0" err="1">
                <a:solidFill>
                  <a:srgbClr val="1F497D"/>
                </a:solidFill>
              </a:rPr>
              <a:t>echo</a:t>
            </a:r>
            <a:r>
              <a:rPr lang="fr-FR" sz="2000" b="1" dirty="0">
                <a:solidFill>
                  <a:srgbClr val="1F497D"/>
                </a:solidFill>
              </a:rPr>
              <a:t> 'Nom de la racine du script : ' . </a:t>
            </a:r>
            <a:r>
              <a:rPr lang="fr-FR" sz="2000" b="1" dirty="0">
                <a:solidFill>
                  <a:srgbClr val="FF0000"/>
                </a:solidFill>
              </a:rPr>
              <a:t>$_SERVER['</a:t>
            </a:r>
            <a:r>
              <a:rPr lang="fr-FR" sz="2000" b="1" dirty="0">
                <a:solidFill>
                  <a:srgbClr val="7030A0"/>
                </a:solidFill>
              </a:rPr>
              <a:t>DOCUMENT_ROOT</a:t>
            </a:r>
            <a:r>
              <a:rPr lang="fr-FR" sz="2000" b="1" dirty="0">
                <a:solidFill>
                  <a:srgbClr val="FF0000"/>
                </a:solidFill>
              </a:rPr>
              <a:t>'] </a:t>
            </a:r>
            <a:r>
              <a:rPr lang="fr-FR" sz="2000" b="1" dirty="0">
                <a:solidFill>
                  <a:srgbClr val="1F497D"/>
                </a:solidFill>
              </a:rPr>
              <a:t>;</a:t>
            </a:r>
          </a:p>
          <a:p>
            <a:r>
              <a:rPr lang="fr-FR" sz="2000" b="1" dirty="0" err="1">
                <a:solidFill>
                  <a:srgbClr val="1F497D"/>
                </a:solidFill>
              </a:rPr>
              <a:t>echo</a:t>
            </a:r>
            <a:r>
              <a:rPr lang="fr-FR" sz="2000" b="1" dirty="0">
                <a:solidFill>
                  <a:srgbClr val="1F497D"/>
                </a:solidFill>
              </a:rPr>
              <a:t> '&lt;</a:t>
            </a:r>
            <a:r>
              <a:rPr lang="fr-FR" sz="2000" b="1" dirty="0" err="1">
                <a:solidFill>
                  <a:srgbClr val="1F497D"/>
                </a:solidFill>
              </a:rPr>
              <a:t>br</a:t>
            </a:r>
            <a:r>
              <a:rPr lang="fr-FR" sz="2000" b="1" dirty="0">
                <a:solidFill>
                  <a:srgbClr val="1F497D"/>
                </a:solidFill>
              </a:rPr>
              <a:t>/&gt;';</a:t>
            </a:r>
          </a:p>
          <a:p>
            <a:r>
              <a:rPr lang="fr-FR" sz="2000" b="1" dirty="0" err="1">
                <a:solidFill>
                  <a:srgbClr val="1F497D"/>
                </a:solidFill>
              </a:rPr>
              <a:t>echo</a:t>
            </a:r>
            <a:r>
              <a:rPr lang="fr-FR" sz="2000" b="1" dirty="0">
                <a:solidFill>
                  <a:srgbClr val="1F497D"/>
                </a:solidFill>
              </a:rPr>
              <a:t> 'Nom du client HTTP : ' . </a:t>
            </a:r>
            <a:r>
              <a:rPr lang="fr-FR" sz="2000" b="1" dirty="0">
                <a:solidFill>
                  <a:srgbClr val="FF0000"/>
                </a:solidFill>
              </a:rPr>
              <a:t>$_SERVER['</a:t>
            </a:r>
            <a:r>
              <a:rPr lang="fr-FR" sz="2000" b="1" dirty="0">
                <a:solidFill>
                  <a:srgbClr val="7030A0"/>
                </a:solidFill>
              </a:rPr>
              <a:t>HTTP_USER_AGENT</a:t>
            </a:r>
            <a:r>
              <a:rPr lang="fr-FR" sz="2000" b="1" dirty="0">
                <a:solidFill>
                  <a:srgbClr val="FF0000"/>
                </a:solidFill>
              </a:rPr>
              <a:t>'] </a:t>
            </a:r>
            <a:r>
              <a:rPr lang="fr-FR" sz="2000" b="1" dirty="0">
                <a:solidFill>
                  <a:srgbClr val="1F497D"/>
                </a:solidFill>
              </a:rPr>
              <a:t>. '&lt;</a:t>
            </a:r>
            <a:r>
              <a:rPr lang="fr-FR" sz="2000" b="1" dirty="0" err="1">
                <a:solidFill>
                  <a:srgbClr val="1F497D"/>
                </a:solidFill>
              </a:rPr>
              <a:t>br</a:t>
            </a:r>
            <a:r>
              <a:rPr lang="fr-FR" sz="2000" b="1" dirty="0">
                <a:solidFill>
                  <a:srgbClr val="1F497D"/>
                </a:solidFill>
              </a:rPr>
              <a:t>&gt;';</a:t>
            </a:r>
          </a:p>
          <a:p>
            <a:r>
              <a:rPr lang="fr-FR" sz="2000" b="1" dirty="0" err="1">
                <a:solidFill>
                  <a:srgbClr val="1F497D"/>
                </a:solidFill>
              </a:rPr>
              <a:t>echo</a:t>
            </a:r>
            <a:r>
              <a:rPr lang="fr-FR" sz="2000" b="1" dirty="0">
                <a:solidFill>
                  <a:srgbClr val="1F497D"/>
                </a:solidFill>
              </a:rPr>
              <a:t> 'Nom du serveur qui </a:t>
            </a:r>
            <a:r>
              <a:rPr lang="fr-FR" sz="2000" b="1" dirty="0" err="1">
                <a:solidFill>
                  <a:srgbClr val="1F497D"/>
                </a:solidFill>
              </a:rPr>
              <a:t>execute</a:t>
            </a:r>
            <a:r>
              <a:rPr lang="fr-FR" sz="2000" b="1" dirty="0">
                <a:solidFill>
                  <a:srgbClr val="1F497D"/>
                </a:solidFill>
              </a:rPr>
              <a:t> le script : ' . </a:t>
            </a:r>
            <a:r>
              <a:rPr lang="fr-FR" sz="2000" b="1" dirty="0">
                <a:solidFill>
                  <a:srgbClr val="FF0000"/>
                </a:solidFill>
              </a:rPr>
              <a:t>$_SERVER['</a:t>
            </a:r>
            <a:r>
              <a:rPr lang="fr-FR" sz="2000" b="1" dirty="0">
                <a:solidFill>
                  <a:srgbClr val="7030A0"/>
                </a:solidFill>
              </a:rPr>
              <a:t>SERVER_NAME</a:t>
            </a:r>
            <a:r>
              <a:rPr lang="fr-FR" sz="2000" b="1" dirty="0">
                <a:solidFill>
                  <a:srgbClr val="FF0000"/>
                </a:solidFill>
              </a:rPr>
              <a:t>']</a:t>
            </a:r>
            <a:r>
              <a:rPr lang="fr-FR" sz="2000" b="1" dirty="0">
                <a:solidFill>
                  <a:srgbClr val="1F497D"/>
                </a:solidFill>
              </a:rPr>
              <a:t> ;</a:t>
            </a:r>
          </a:p>
          <a:p>
            <a:r>
              <a:rPr lang="fr-FR" sz="2000" b="1" dirty="0" err="1">
                <a:solidFill>
                  <a:srgbClr val="1F497D"/>
                </a:solidFill>
              </a:rPr>
              <a:t>echo</a:t>
            </a:r>
            <a:r>
              <a:rPr lang="fr-FR" sz="2000" b="1" dirty="0">
                <a:solidFill>
                  <a:srgbClr val="1F497D"/>
                </a:solidFill>
              </a:rPr>
              <a:t> '&lt;</a:t>
            </a:r>
            <a:r>
              <a:rPr lang="fr-FR" sz="2000" b="1" dirty="0" err="1">
                <a:solidFill>
                  <a:srgbClr val="1F497D"/>
                </a:solidFill>
              </a:rPr>
              <a:t>br</a:t>
            </a:r>
            <a:r>
              <a:rPr lang="fr-FR" sz="2000" b="1" dirty="0">
                <a:solidFill>
                  <a:srgbClr val="1F497D"/>
                </a:solidFill>
              </a:rPr>
              <a:t>/&gt;&lt;</a:t>
            </a:r>
            <a:r>
              <a:rPr lang="fr-FR" sz="2000" b="1" dirty="0" err="1">
                <a:solidFill>
                  <a:srgbClr val="1F497D"/>
                </a:solidFill>
              </a:rPr>
              <a:t>br</a:t>
            </a:r>
            <a:r>
              <a:rPr lang="fr-FR" sz="2000" b="1" dirty="0">
                <a:solidFill>
                  <a:srgbClr val="1F497D"/>
                </a:solidFill>
              </a:rPr>
              <a:t>/&gt;';</a:t>
            </a:r>
          </a:p>
          <a:p>
            <a:r>
              <a:rPr lang="fr-FR" sz="2000" b="1" dirty="0" err="1">
                <a:solidFill>
                  <a:srgbClr val="1F497D"/>
                </a:solidFill>
              </a:rPr>
              <a:t>echo</a:t>
            </a:r>
            <a:r>
              <a:rPr lang="fr-FR" sz="2000" b="1" dirty="0">
                <a:solidFill>
                  <a:srgbClr val="1F497D"/>
                </a:solidFill>
              </a:rPr>
              <a:t> 'Votre adresse IP est : ' . </a:t>
            </a:r>
            <a:r>
              <a:rPr lang="fr-FR" sz="2000" b="1" dirty="0">
                <a:solidFill>
                  <a:srgbClr val="FF0000"/>
                </a:solidFill>
              </a:rPr>
              <a:t>$_SERVER['</a:t>
            </a:r>
            <a:r>
              <a:rPr lang="fr-FR" sz="2000" b="1" dirty="0">
                <a:solidFill>
                  <a:srgbClr val="7030A0"/>
                </a:solidFill>
              </a:rPr>
              <a:t>REMOTE_ADDR</a:t>
            </a:r>
            <a:r>
              <a:rPr lang="fr-FR" sz="2000" b="1" dirty="0">
                <a:solidFill>
                  <a:srgbClr val="FF0000"/>
                </a:solidFill>
              </a:rPr>
              <a:t>']</a:t>
            </a:r>
            <a:r>
              <a:rPr lang="fr-FR" sz="2000" b="1" dirty="0">
                <a:solidFill>
                  <a:srgbClr val="1F497D"/>
                </a:solidFill>
              </a:rPr>
              <a:t> ;</a:t>
            </a:r>
          </a:p>
          <a:p>
            <a:r>
              <a:rPr lang="fr-FR" sz="2000" b="1" dirty="0">
                <a:solidFill>
                  <a:srgbClr val="1F497D"/>
                </a:solidFill>
              </a:rPr>
              <a:t>?&gt;</a:t>
            </a:r>
          </a:p>
          <a:p>
            <a:r>
              <a:rPr lang="fr-FR" sz="2000" b="1" dirty="0">
                <a:solidFill>
                  <a:srgbClr val="1F497D"/>
                </a:solidFill>
              </a:rPr>
              <a:t>&lt;/body&gt;&lt;/html&gt;</a:t>
            </a:r>
          </a:p>
        </p:txBody>
      </p:sp>
    </p:spTree>
    <p:extLst>
      <p:ext uri="{BB962C8B-B14F-4D97-AF65-F5344CB8AC3E}">
        <p14:creationId xmlns:p14="http://schemas.microsoft.com/office/powerpoint/2010/main" val="3717257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 avancées</a:t>
            </a:r>
          </a:p>
        </p:txBody>
      </p:sp>
      <p:sp>
        <p:nvSpPr>
          <p:cNvPr id="3" name="Espace réservé du contenu 2"/>
          <p:cNvSpPr>
            <a:spLocks noGrp="1"/>
          </p:cNvSpPr>
          <p:nvPr>
            <p:ph idx="1"/>
          </p:nvPr>
        </p:nvSpPr>
        <p:spPr/>
        <p:txBody>
          <a:bodyPr>
            <a:normAutofit/>
          </a:bodyPr>
          <a:lstStyle/>
          <a:p>
            <a:r>
              <a:rPr lang="fr-FR" dirty="0"/>
              <a:t>Fonctions avancées PHP (serveur)</a:t>
            </a:r>
          </a:p>
          <a:p>
            <a:pPr lvl="1"/>
            <a:r>
              <a:rPr lang="fr-FR" dirty="0"/>
              <a:t>===, </a:t>
            </a:r>
            <a:r>
              <a:rPr lang="fr-FR" dirty="0" err="1"/>
              <a:t>isset</a:t>
            </a:r>
            <a:r>
              <a:rPr lang="fr-FR" dirty="0"/>
              <a:t>, </a:t>
            </a:r>
            <a:r>
              <a:rPr lang="fr-FR" dirty="0" err="1"/>
              <a:t>empty</a:t>
            </a:r>
            <a:r>
              <a:rPr lang="fr-FR" dirty="0"/>
              <a:t>, </a:t>
            </a:r>
            <a:r>
              <a:rPr lang="fr-FR" dirty="0" err="1"/>
              <a:t>is_null</a:t>
            </a:r>
            <a:endParaRPr lang="fr-FR" dirty="0"/>
          </a:p>
          <a:p>
            <a:pPr lvl="1"/>
            <a:r>
              <a:rPr lang="fr-FR" dirty="0" err="1"/>
              <a:t>include</a:t>
            </a:r>
            <a:r>
              <a:rPr lang="fr-FR" dirty="0"/>
              <a:t>, </a:t>
            </a:r>
            <a:r>
              <a:rPr lang="fr-FR" dirty="0" err="1"/>
              <a:t>require</a:t>
            </a:r>
            <a:r>
              <a:rPr lang="fr-FR" dirty="0"/>
              <a:t>, </a:t>
            </a:r>
            <a:r>
              <a:rPr lang="fr-FR" dirty="0" err="1"/>
              <a:t>include_once</a:t>
            </a:r>
            <a:r>
              <a:rPr lang="fr-FR" dirty="0"/>
              <a:t>, </a:t>
            </a:r>
            <a:r>
              <a:rPr lang="fr-FR" dirty="0" err="1"/>
              <a:t>require_once</a:t>
            </a:r>
            <a:endParaRPr lang="fr-FR" dirty="0"/>
          </a:p>
          <a:p>
            <a:pPr lvl="1"/>
            <a:r>
              <a:rPr lang="fr-FR" dirty="0"/>
              <a:t>…</a:t>
            </a:r>
          </a:p>
          <a:p>
            <a:pPr marL="57150" indent="0">
              <a:buNone/>
            </a:pPr>
            <a:endParaRPr lang="fr-FR" dirty="0"/>
          </a:p>
          <a:p>
            <a:pPr marL="514350" indent="-457200"/>
            <a:r>
              <a:rPr lang="fr-FR" dirty="0"/>
              <a:t>Fonctions avancées HTTP (client)</a:t>
            </a:r>
          </a:p>
          <a:p>
            <a:pPr marL="914400" lvl="1" indent="-457200"/>
            <a:r>
              <a:rPr lang="fr-FR" dirty="0"/>
              <a:t>header()</a:t>
            </a:r>
          </a:p>
        </p:txBody>
      </p:sp>
    </p:spTree>
    <p:extLst>
      <p:ext uri="{BB962C8B-B14F-4D97-AF65-F5344CB8AC3E}">
        <p14:creationId xmlns:p14="http://schemas.microsoft.com/office/powerpoint/2010/main" val="11746813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5" name="Espace réservé du contenu 4"/>
          <p:cNvSpPr>
            <a:spLocks noGrp="1"/>
          </p:cNvSpPr>
          <p:nvPr>
            <p:ph sz="half" idx="2"/>
          </p:nvPr>
        </p:nvSpPr>
        <p:spPr>
          <a:xfrm>
            <a:off x="4499992" y="1672208"/>
            <a:ext cx="4572000" cy="4781128"/>
          </a:xfrm>
        </p:spPr>
        <p:txBody>
          <a:bodyPr>
            <a:normAutofit/>
          </a:bodyPr>
          <a:lstStyle/>
          <a:p>
            <a:pPr marL="0" indent="0">
              <a:buNone/>
            </a:pPr>
            <a:r>
              <a:rPr lang="fr-FR" dirty="0"/>
              <a:t>PHP faiblement typé :</a:t>
            </a:r>
          </a:p>
          <a:p>
            <a:pPr marL="0" indent="0">
              <a:buNone/>
            </a:pPr>
            <a:r>
              <a:rPr lang="fr-FR" dirty="0"/>
              <a:t>==   compare les valeurs</a:t>
            </a:r>
          </a:p>
          <a:p>
            <a:pPr marL="0" indent="0">
              <a:buNone/>
            </a:pPr>
            <a:r>
              <a:rPr lang="fr-FR" dirty="0"/>
              <a:t>=== compare valeurs ET types</a:t>
            </a:r>
          </a:p>
          <a:p>
            <a:pPr marL="0" indent="0">
              <a:buNone/>
            </a:pPr>
            <a:endParaRPr lang="fr-FR" dirty="0"/>
          </a:p>
          <a:p>
            <a:pPr marL="0" indent="0">
              <a:buNone/>
            </a:pPr>
            <a:endParaRPr lang="fr-FR" dirty="0"/>
          </a:p>
          <a:p>
            <a:pPr marL="0" indent="0">
              <a:buNone/>
            </a:pPr>
            <a:r>
              <a:rPr lang="fr-FR" dirty="0"/>
              <a:t>TRUE == 1</a:t>
            </a:r>
          </a:p>
          <a:p>
            <a:pPr marL="0" indent="0">
              <a:buNone/>
            </a:pPr>
            <a:r>
              <a:rPr lang="fr-FR" dirty="0"/>
              <a:t>FALSE == 0</a:t>
            </a:r>
          </a:p>
          <a:p>
            <a:pPr marL="0" indent="0">
              <a:buNone/>
            </a:pPr>
            <a:endParaRPr lang="fr-FR" dirty="0"/>
          </a:p>
          <a:p>
            <a:pPr marL="0" indent="0">
              <a:buNone/>
            </a:pPr>
            <a:r>
              <a:rPr lang="fr-FR" dirty="0"/>
              <a:t>1# 1# 1# # # #</a:t>
            </a:r>
          </a:p>
        </p:txBody>
      </p:sp>
      <p:sp>
        <p:nvSpPr>
          <p:cNvPr id="6" name="Rectangle 5"/>
          <p:cNvSpPr/>
          <p:nvPr/>
        </p:nvSpPr>
        <p:spPr>
          <a:xfrm>
            <a:off x="107504" y="1640989"/>
            <a:ext cx="4320480" cy="489364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$var1 = 42;</a:t>
            </a:r>
          </a:p>
          <a:p>
            <a:r>
              <a:rPr lang="fr-FR" sz="2400" b="1" dirty="0">
                <a:solidFill>
                  <a:srgbClr val="1F497D"/>
                </a:solidFill>
              </a:rPr>
              <a:t>$var2 = "42";</a:t>
            </a:r>
          </a:p>
          <a:p>
            <a:r>
              <a:rPr lang="fr-FR" sz="2400" b="1" dirty="0">
                <a:solidFill>
                  <a:srgbClr val="1F497D"/>
                </a:solidFill>
              </a:rPr>
              <a:t>$var3 = "42  ";</a:t>
            </a:r>
          </a:p>
          <a:p>
            <a:r>
              <a:rPr lang="fr-FR" sz="2400" b="1" dirty="0">
                <a:solidFill>
                  <a:srgbClr val="1F497D"/>
                </a:solidFill>
              </a:rPr>
              <a:t>$var4 = "   42";</a:t>
            </a:r>
          </a:p>
          <a:p>
            <a:endParaRPr lang="fr-FR" sz="2400" b="1" dirty="0">
              <a:solidFill>
                <a:srgbClr val="1F497D"/>
              </a:solidFill>
            </a:endParaRPr>
          </a:p>
          <a:p>
            <a:r>
              <a:rPr lang="fr-FR" sz="2400" b="1" dirty="0" err="1">
                <a:solidFill>
                  <a:srgbClr val="1F497D"/>
                </a:solidFill>
              </a:rPr>
              <a:t>echo</a:t>
            </a:r>
            <a:r>
              <a:rPr lang="fr-FR" sz="2400" b="1" dirty="0">
                <a:solidFill>
                  <a:srgbClr val="1F497D"/>
                </a:solidFill>
              </a:rPr>
              <a:t>(($var1 == $var2)."#");</a:t>
            </a:r>
          </a:p>
          <a:p>
            <a:r>
              <a:rPr lang="fr-FR" sz="2400" b="1" dirty="0" err="1">
                <a:solidFill>
                  <a:srgbClr val="1F497D"/>
                </a:solidFill>
              </a:rPr>
              <a:t>echo</a:t>
            </a:r>
            <a:r>
              <a:rPr lang="fr-FR" sz="2400" b="1" dirty="0">
                <a:solidFill>
                  <a:srgbClr val="1F497D"/>
                </a:solidFill>
              </a:rPr>
              <a:t>(($var1 == $var3)."#");</a:t>
            </a:r>
          </a:p>
          <a:p>
            <a:r>
              <a:rPr lang="fr-FR" sz="2400" b="1" dirty="0" err="1">
                <a:solidFill>
                  <a:srgbClr val="1F497D"/>
                </a:solidFill>
              </a:rPr>
              <a:t>echo</a:t>
            </a:r>
            <a:r>
              <a:rPr lang="fr-FR" sz="2400" b="1" dirty="0">
                <a:solidFill>
                  <a:srgbClr val="1F497D"/>
                </a:solidFill>
              </a:rPr>
              <a:t>(($var1 == $var4)."#");</a:t>
            </a:r>
          </a:p>
          <a:p>
            <a:r>
              <a:rPr lang="fr-FR" sz="2400" b="1" dirty="0" err="1">
                <a:solidFill>
                  <a:srgbClr val="1F497D"/>
                </a:solidFill>
              </a:rPr>
              <a:t>echo</a:t>
            </a:r>
            <a:r>
              <a:rPr lang="fr-FR" sz="2400" b="1" dirty="0">
                <a:solidFill>
                  <a:srgbClr val="1F497D"/>
                </a:solidFill>
              </a:rPr>
              <a:t>(($var1 </a:t>
            </a:r>
            <a:r>
              <a:rPr lang="fr-FR" sz="2400" b="1" dirty="0">
                <a:solidFill>
                  <a:srgbClr val="FF0000"/>
                </a:solidFill>
              </a:rPr>
              <a:t>===</a:t>
            </a:r>
            <a:r>
              <a:rPr lang="fr-FR" sz="2400" b="1" dirty="0">
                <a:solidFill>
                  <a:srgbClr val="1F497D"/>
                </a:solidFill>
              </a:rPr>
              <a:t> $var2)."#");</a:t>
            </a:r>
          </a:p>
          <a:p>
            <a:r>
              <a:rPr lang="fr-FR" sz="2400" b="1" dirty="0" err="1">
                <a:solidFill>
                  <a:srgbClr val="1F497D"/>
                </a:solidFill>
              </a:rPr>
              <a:t>echo</a:t>
            </a:r>
            <a:r>
              <a:rPr lang="fr-FR" sz="2400" b="1" dirty="0">
                <a:solidFill>
                  <a:srgbClr val="1F497D"/>
                </a:solidFill>
              </a:rPr>
              <a:t>(($var1 </a:t>
            </a:r>
            <a:r>
              <a:rPr lang="fr-FR" sz="2400" b="1" dirty="0">
                <a:solidFill>
                  <a:srgbClr val="FF0000"/>
                </a:solidFill>
              </a:rPr>
              <a:t>===</a:t>
            </a:r>
            <a:r>
              <a:rPr lang="fr-FR" sz="2400" b="1" dirty="0">
                <a:solidFill>
                  <a:srgbClr val="1F497D"/>
                </a:solidFill>
              </a:rPr>
              <a:t> $var3)."#");</a:t>
            </a:r>
          </a:p>
          <a:p>
            <a:r>
              <a:rPr lang="fr-FR" sz="2400" b="1" dirty="0" err="1">
                <a:solidFill>
                  <a:srgbClr val="1F497D"/>
                </a:solidFill>
              </a:rPr>
              <a:t>echo</a:t>
            </a:r>
            <a:r>
              <a:rPr lang="fr-FR" sz="2400" b="1" dirty="0">
                <a:solidFill>
                  <a:srgbClr val="1F497D"/>
                </a:solidFill>
              </a:rPr>
              <a:t>(($var2 == $var3)."#");</a:t>
            </a:r>
          </a:p>
          <a:p>
            <a:r>
              <a:rPr lang="fr-FR" sz="2400" b="1" dirty="0">
                <a:solidFill>
                  <a:srgbClr val="1F497D"/>
                </a:solidFill>
              </a:rPr>
              <a:t>?&gt;</a:t>
            </a:r>
          </a:p>
        </p:txBody>
      </p:sp>
    </p:spTree>
    <p:extLst>
      <p:ext uri="{BB962C8B-B14F-4D97-AF65-F5344CB8AC3E}">
        <p14:creationId xmlns:p14="http://schemas.microsoft.com/office/powerpoint/2010/main" val="32903555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p:txBody>
          <a:bodyPr>
            <a:noAutofit/>
          </a:bodyPr>
          <a:lstStyle/>
          <a:p>
            <a:r>
              <a:rPr lang="fr-FR" b="1" dirty="0">
                <a:solidFill>
                  <a:schemeClr val="tx2"/>
                </a:solidFill>
              </a:rPr>
              <a:t>Importation des fichiers</a:t>
            </a:r>
            <a:endParaRPr lang="fr-FR" dirty="0"/>
          </a:p>
          <a:p>
            <a:pPr lvl="2"/>
            <a:r>
              <a:rPr lang="fr-FR" dirty="0"/>
              <a:t>Incorporer le contenu d’un fichier dans une page PHP</a:t>
            </a:r>
          </a:p>
          <a:p>
            <a:pPr lvl="2"/>
            <a:r>
              <a:rPr lang="fr-FR" dirty="0"/>
              <a:t>But : réutilisation des fichiers, uniformisation du site</a:t>
            </a:r>
          </a:p>
          <a:p>
            <a:pPr lvl="1"/>
            <a:r>
              <a:rPr lang="fr-FR" b="1" dirty="0" err="1">
                <a:solidFill>
                  <a:srgbClr val="1F497D"/>
                </a:solidFill>
              </a:rPr>
              <a:t>include</a:t>
            </a:r>
            <a:r>
              <a:rPr lang="fr-FR" b="1" dirty="0">
                <a:solidFill>
                  <a:srgbClr val="1F497D"/>
                </a:solidFill>
              </a:rPr>
              <a:t> "fichier" </a:t>
            </a:r>
            <a:r>
              <a:rPr lang="fr-FR" b="1" dirty="0"/>
              <a:t>et  </a:t>
            </a:r>
            <a:r>
              <a:rPr lang="fr-FR" b="1" dirty="0" err="1">
                <a:solidFill>
                  <a:srgbClr val="1F497D"/>
                </a:solidFill>
              </a:rPr>
              <a:t>include_once</a:t>
            </a:r>
            <a:r>
              <a:rPr lang="fr-FR" b="1" dirty="0">
                <a:solidFill>
                  <a:srgbClr val="1F497D"/>
                </a:solidFill>
              </a:rPr>
              <a:t>  "fichier" </a:t>
            </a:r>
            <a:endParaRPr lang="fr-FR" dirty="0">
              <a:solidFill>
                <a:srgbClr val="1F497D"/>
              </a:solidFill>
            </a:endParaRPr>
          </a:p>
          <a:p>
            <a:pPr lvl="2"/>
            <a:r>
              <a:rPr lang="fr-FR" b="1" dirty="0" err="1"/>
              <a:t>include</a:t>
            </a:r>
            <a:r>
              <a:rPr lang="fr-FR" dirty="0"/>
              <a:t> remplace la ligne par le contenu du fichier</a:t>
            </a:r>
          </a:p>
          <a:p>
            <a:pPr lvl="2"/>
            <a:r>
              <a:rPr lang="fr-FR" b="1" dirty="0" err="1"/>
              <a:t>include_once</a:t>
            </a:r>
            <a:r>
              <a:rPr lang="fr-FR" dirty="0"/>
              <a:t> fait ça </a:t>
            </a:r>
            <a:r>
              <a:rPr lang="fr-FR" b="1" dirty="0"/>
              <a:t>une seule fois </a:t>
            </a:r>
            <a:r>
              <a:rPr lang="fr-FR" dirty="0"/>
              <a:t>(même dans une boucle)</a:t>
            </a:r>
          </a:p>
          <a:p>
            <a:pPr lvl="1"/>
            <a:r>
              <a:rPr lang="fr-FR" b="1" dirty="0" err="1">
                <a:solidFill>
                  <a:srgbClr val="1F497D"/>
                </a:solidFill>
              </a:rPr>
              <a:t>require</a:t>
            </a:r>
            <a:r>
              <a:rPr lang="fr-FR" b="1" dirty="0">
                <a:solidFill>
                  <a:srgbClr val="1F497D"/>
                </a:solidFill>
              </a:rPr>
              <a:t> "fichier" </a:t>
            </a:r>
            <a:r>
              <a:rPr lang="fr-FR" dirty="0"/>
              <a:t>et </a:t>
            </a:r>
            <a:r>
              <a:rPr lang="fr-FR" b="1" dirty="0" err="1">
                <a:solidFill>
                  <a:srgbClr val="1F497D"/>
                </a:solidFill>
              </a:rPr>
              <a:t>require_once</a:t>
            </a:r>
            <a:r>
              <a:rPr lang="fr-FR" b="1" dirty="0">
                <a:solidFill>
                  <a:srgbClr val="1F497D"/>
                </a:solidFill>
              </a:rPr>
              <a:t> "fichier"  </a:t>
            </a:r>
          </a:p>
          <a:p>
            <a:pPr lvl="2"/>
            <a:r>
              <a:rPr lang="fr-FR" dirty="0"/>
              <a:t>idem </a:t>
            </a:r>
            <a:r>
              <a:rPr lang="fr-FR" b="1" dirty="0" err="1"/>
              <a:t>include</a:t>
            </a:r>
            <a:r>
              <a:rPr lang="fr-FR" dirty="0"/>
              <a:t>, mais si le fichier n’existe pas, on a une </a:t>
            </a:r>
            <a:r>
              <a:rPr lang="fr-FR" b="1" dirty="0"/>
              <a:t>erreur</a:t>
            </a:r>
            <a:r>
              <a:rPr lang="fr-FR" dirty="0"/>
              <a:t> (on n’exécute pas plus loin le script)</a:t>
            </a:r>
            <a:endParaRPr lang="fr-FR" b="1" dirty="0"/>
          </a:p>
        </p:txBody>
      </p:sp>
    </p:spTree>
    <p:extLst>
      <p:ext uri="{BB962C8B-B14F-4D97-AF65-F5344CB8AC3E}">
        <p14:creationId xmlns:p14="http://schemas.microsoft.com/office/powerpoint/2010/main" val="15589131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99392"/>
            <a:ext cx="8229600" cy="1143000"/>
          </a:xfrm>
        </p:spPr>
        <p:txBody>
          <a:bodyPr/>
          <a:lstStyle/>
          <a:p>
            <a:r>
              <a:rPr lang="fr-FR" dirty="0"/>
              <a:t>PHP : Fonctions avancées</a:t>
            </a:r>
          </a:p>
        </p:txBody>
      </p:sp>
      <p:sp>
        <p:nvSpPr>
          <p:cNvPr id="5" name="Espace réservé du numéro de diapositive 4"/>
          <p:cNvSpPr>
            <a:spLocks noGrp="1"/>
          </p:cNvSpPr>
          <p:nvPr>
            <p:ph type="sldNum" sz="quarter" idx="12"/>
          </p:nvPr>
        </p:nvSpPr>
        <p:spPr/>
        <p:txBody>
          <a:bodyPr/>
          <a:lstStyle/>
          <a:p>
            <a:fld id="{08F9BE58-7793-45FF-A067-2A41621469A2}" type="slidenum">
              <a:rPr lang="fr-FR" smtClean="0"/>
              <a:pPr/>
              <a:t>49</a:t>
            </a:fld>
            <a:endParaRPr lang="fr-FR"/>
          </a:p>
        </p:txBody>
      </p:sp>
      <p:sp>
        <p:nvSpPr>
          <p:cNvPr id="7" name="Rectangle 6"/>
          <p:cNvSpPr/>
          <p:nvPr/>
        </p:nvSpPr>
        <p:spPr>
          <a:xfrm>
            <a:off x="35496" y="1196752"/>
            <a:ext cx="2880320"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dirty="0"/>
              <a:t>&lt;</a:t>
            </a:r>
            <a:r>
              <a:rPr lang="fr-FR" dirty="0" err="1"/>
              <a:t>meta</a:t>
            </a:r>
            <a:r>
              <a:rPr lang="fr-FR" dirty="0"/>
              <a:t> </a:t>
            </a:r>
            <a:r>
              <a:rPr lang="fr-FR" dirty="0" err="1"/>
              <a:t>charset</a:t>
            </a:r>
            <a:r>
              <a:rPr lang="fr-FR" dirty="0"/>
              <a:t>="UTF-8" /&gt;</a:t>
            </a:r>
          </a:p>
          <a:p>
            <a:r>
              <a:rPr lang="fr-FR" dirty="0"/>
              <a:t>…</a:t>
            </a:r>
          </a:p>
          <a:p>
            <a:r>
              <a:rPr lang="fr-FR" dirty="0"/>
              <a:t>&lt;</a:t>
            </a:r>
            <a:r>
              <a:rPr lang="fr-FR" dirty="0" err="1"/>
              <a:t>title</a:t>
            </a:r>
            <a:r>
              <a:rPr lang="fr-FR" dirty="0"/>
              <a:t>&gt;Mon site&lt;/</a:t>
            </a:r>
            <a:r>
              <a:rPr lang="fr-FR" dirty="0" err="1"/>
              <a:t>title</a:t>
            </a:r>
            <a:r>
              <a:rPr lang="fr-FR" dirty="0"/>
              <a:t>&gt;</a:t>
            </a:r>
          </a:p>
          <a:p>
            <a:r>
              <a:rPr lang="fr-FR" b="1" dirty="0"/>
              <a:t>&lt;</a:t>
            </a:r>
            <a:r>
              <a:rPr lang="fr-FR" b="1" dirty="0" err="1"/>
              <a:t>link</a:t>
            </a:r>
            <a:r>
              <a:rPr lang="fr-FR" b="1" dirty="0"/>
              <a:t> </a:t>
            </a:r>
            <a:r>
              <a:rPr lang="fr-FR" b="1" dirty="0" err="1"/>
              <a:t>rel</a:t>
            </a:r>
            <a:r>
              <a:rPr lang="fr-FR" b="1" dirty="0"/>
              <a:t>="</a:t>
            </a:r>
            <a:r>
              <a:rPr lang="fr-FR" b="1" dirty="0" err="1"/>
              <a:t>stylesheet</a:t>
            </a:r>
            <a:r>
              <a:rPr lang="fr-FR" b="1" dirty="0"/>
              <a:t>"    </a:t>
            </a:r>
          </a:p>
          <a:p>
            <a:r>
              <a:rPr lang="fr-FR" b="1" dirty="0"/>
              <a:t>       </a:t>
            </a:r>
            <a:r>
              <a:rPr lang="fr-FR" b="1" dirty="0" err="1"/>
              <a:t>href</a:t>
            </a:r>
            <a:r>
              <a:rPr lang="fr-FR" b="1" dirty="0"/>
              <a:t>="</a:t>
            </a:r>
            <a:r>
              <a:rPr lang="fr-FR" b="1" dirty="0" err="1"/>
              <a:t>css</a:t>
            </a:r>
            <a:r>
              <a:rPr lang="fr-FR" b="1" dirty="0"/>
              <a:t>/</a:t>
            </a:r>
            <a:r>
              <a:rPr lang="fr-FR" b="1" dirty="0" err="1"/>
              <a:t>blocs.css</a:t>
            </a:r>
            <a:r>
              <a:rPr lang="fr-FR" b="1" dirty="0"/>
              <a:t>" /&gt;</a:t>
            </a:r>
          </a:p>
        </p:txBody>
      </p:sp>
      <p:sp>
        <p:nvSpPr>
          <p:cNvPr id="18" name="Rectangle 17"/>
          <p:cNvSpPr/>
          <p:nvPr/>
        </p:nvSpPr>
        <p:spPr>
          <a:xfrm>
            <a:off x="72008" y="2996952"/>
            <a:ext cx="3059832" cy="2862323"/>
          </a:xfrm>
          <a:prstGeom prst="rect">
            <a:avLst/>
          </a:prstGeom>
        </p:spPr>
        <p:style>
          <a:lnRef idx="1">
            <a:schemeClr val="accent1"/>
          </a:lnRef>
          <a:fillRef idx="2">
            <a:schemeClr val="accent1"/>
          </a:fillRef>
          <a:effectRef idx="1">
            <a:schemeClr val="accent1"/>
          </a:effectRef>
          <a:fontRef idx="minor">
            <a:schemeClr val="dk1"/>
          </a:fontRef>
        </p:style>
        <p:txBody>
          <a:bodyPr wrap="square" lIns="36000" rIns="0">
            <a:spAutoFit/>
          </a:bodyPr>
          <a:lstStyle/>
          <a:p>
            <a:r>
              <a:rPr lang="fr-FR" dirty="0"/>
              <a:t>&lt;header&gt; </a:t>
            </a:r>
          </a:p>
          <a:p>
            <a:r>
              <a:rPr lang="fr-FR" dirty="0"/>
              <a:t>  </a:t>
            </a:r>
            <a:r>
              <a:rPr lang="fr-FR" b="1" dirty="0"/>
              <a:t> &lt;h1&gt;Mon site&lt;/h1&gt;</a:t>
            </a:r>
          </a:p>
          <a:p>
            <a:r>
              <a:rPr lang="fr-FR" dirty="0"/>
              <a:t>&lt;/header&gt;</a:t>
            </a:r>
          </a:p>
          <a:p>
            <a:r>
              <a:rPr lang="fr-FR" b="1" dirty="0"/>
              <a:t>&lt;</a:t>
            </a:r>
            <a:r>
              <a:rPr lang="fr-FR" b="1" dirty="0" err="1"/>
              <a:t>nav</a:t>
            </a:r>
            <a:r>
              <a:rPr lang="fr-FR" b="1" dirty="0"/>
              <a:t>&gt;</a:t>
            </a:r>
          </a:p>
          <a:p>
            <a:r>
              <a:rPr lang="fr-FR" dirty="0"/>
              <a:t>&lt;h2&gt;Exemples &lt;/h2&gt;</a:t>
            </a:r>
          </a:p>
          <a:p>
            <a:r>
              <a:rPr lang="fr-FR" dirty="0"/>
              <a:t>&lt;</a:t>
            </a:r>
            <a:r>
              <a:rPr lang="fr-FR" dirty="0" err="1"/>
              <a:t>ul</a:t>
            </a:r>
            <a:r>
              <a:rPr lang="fr-FR" dirty="0"/>
              <a:t>&gt;</a:t>
            </a:r>
          </a:p>
          <a:p>
            <a:r>
              <a:rPr lang="fr-FR" dirty="0"/>
              <a:t>  &lt;li&gt;…&lt;/li&gt;</a:t>
            </a:r>
          </a:p>
          <a:p>
            <a:r>
              <a:rPr lang="fr-FR" dirty="0"/>
              <a:t>  … </a:t>
            </a:r>
          </a:p>
          <a:p>
            <a:r>
              <a:rPr lang="fr-FR" dirty="0"/>
              <a:t>  &lt;/</a:t>
            </a:r>
            <a:r>
              <a:rPr lang="fr-FR" dirty="0" err="1"/>
              <a:t>ul</a:t>
            </a:r>
            <a:r>
              <a:rPr lang="fr-FR" dirty="0"/>
              <a:t>&gt;</a:t>
            </a:r>
          </a:p>
          <a:p>
            <a:r>
              <a:rPr lang="fr-FR" b="1" dirty="0"/>
              <a:t>&lt;/</a:t>
            </a:r>
            <a:r>
              <a:rPr lang="fr-FR" b="1" dirty="0" err="1"/>
              <a:t>nav</a:t>
            </a:r>
            <a:r>
              <a:rPr lang="fr-FR" b="1" dirty="0"/>
              <a:t>&gt;</a:t>
            </a:r>
          </a:p>
        </p:txBody>
      </p:sp>
      <p:sp>
        <p:nvSpPr>
          <p:cNvPr id="6" name="Rectangle 5"/>
          <p:cNvSpPr/>
          <p:nvPr/>
        </p:nvSpPr>
        <p:spPr>
          <a:xfrm>
            <a:off x="2906417" y="1052736"/>
            <a:ext cx="6202087" cy="473976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fr-FR" dirty="0"/>
              <a:t>&lt;</a:t>
            </a:r>
            <a:r>
              <a:rPr lang="fr-FR" dirty="0" err="1"/>
              <a:t>head</a:t>
            </a:r>
            <a:r>
              <a:rPr lang="fr-FR" dirty="0"/>
              <a:t>&gt;   </a:t>
            </a:r>
            <a:r>
              <a:rPr lang="fr-FR" sz="2000" b="1" dirty="0">
                <a:solidFill>
                  <a:schemeClr val="tx1"/>
                </a:solidFill>
              </a:rPr>
              <a:t>&lt;?</a:t>
            </a:r>
            <a:r>
              <a:rPr lang="fr-FR" sz="2000" b="1" dirty="0" err="1">
                <a:solidFill>
                  <a:schemeClr val="tx1"/>
                </a:solidFill>
              </a:rPr>
              <a:t>php</a:t>
            </a:r>
            <a:r>
              <a:rPr lang="fr-FR" sz="2000" b="1" dirty="0">
                <a:solidFill>
                  <a:schemeClr val="tx1"/>
                </a:solidFill>
              </a:rPr>
              <a:t> </a:t>
            </a:r>
          </a:p>
          <a:p>
            <a:r>
              <a:rPr lang="fr-FR" sz="2000" b="1" dirty="0">
                <a:solidFill>
                  <a:schemeClr val="tx1"/>
                </a:solidFill>
              </a:rPr>
              <a:t>                           </a:t>
            </a:r>
            <a:r>
              <a:rPr lang="fr-FR" sz="2000" b="1" dirty="0" err="1">
                <a:solidFill>
                  <a:schemeClr val="tx2"/>
                </a:solidFill>
              </a:rPr>
              <a:t>include_once</a:t>
            </a:r>
            <a:r>
              <a:rPr lang="fr-FR" sz="2000" b="1" dirty="0">
                <a:solidFill>
                  <a:schemeClr val="tx2"/>
                </a:solidFill>
              </a:rPr>
              <a:t> "</a:t>
            </a:r>
            <a:r>
              <a:rPr lang="fr-FR" sz="2000" b="1" dirty="0" err="1">
                <a:solidFill>
                  <a:schemeClr val="tx2"/>
                </a:solidFill>
              </a:rPr>
              <a:t>head.html</a:t>
            </a:r>
            <a:r>
              <a:rPr lang="fr-FR" sz="2000" b="1" dirty="0">
                <a:solidFill>
                  <a:schemeClr val="tx2"/>
                </a:solidFill>
              </a:rPr>
              <a:t>"; </a:t>
            </a:r>
          </a:p>
          <a:p>
            <a:r>
              <a:rPr lang="fr-FR" sz="2000" b="1" dirty="0">
                <a:solidFill>
                  <a:schemeClr val="tx2"/>
                </a:solidFill>
              </a:rPr>
              <a:t>                           </a:t>
            </a:r>
            <a:r>
              <a:rPr lang="fr-FR" sz="2000" b="1" dirty="0" err="1">
                <a:solidFill>
                  <a:srgbClr val="1F497D"/>
                </a:solidFill>
              </a:rPr>
              <a:t>require</a:t>
            </a:r>
            <a:r>
              <a:rPr lang="fr-FR" sz="2000" b="1" dirty="0">
                <a:solidFill>
                  <a:schemeClr val="tx2"/>
                </a:solidFill>
              </a:rPr>
              <a:t> "</a:t>
            </a:r>
            <a:r>
              <a:rPr lang="fr-FR" sz="2000" b="1" dirty="0" err="1">
                <a:solidFill>
                  <a:schemeClr val="tx2"/>
                </a:solidFill>
              </a:rPr>
              <a:t>mesfonctions.php</a:t>
            </a:r>
            <a:r>
              <a:rPr lang="fr-FR" sz="2000" b="1" dirty="0">
                <a:solidFill>
                  <a:schemeClr val="tx2"/>
                </a:solidFill>
              </a:rPr>
              <a:t>" ; </a:t>
            </a:r>
            <a:r>
              <a:rPr lang="fr-FR" sz="2000" b="1" dirty="0">
                <a:solidFill>
                  <a:srgbClr val="000000"/>
                </a:solidFill>
              </a:rPr>
              <a:t>?&gt;</a:t>
            </a:r>
            <a:r>
              <a:rPr lang="fr-FR" sz="2000" b="1" dirty="0">
                <a:solidFill>
                  <a:schemeClr val="tx2"/>
                </a:solidFill>
              </a:rPr>
              <a:t>   </a:t>
            </a:r>
          </a:p>
          <a:p>
            <a:r>
              <a:rPr lang="fr-FR" dirty="0"/>
              <a:t>&lt;/</a:t>
            </a:r>
            <a:r>
              <a:rPr lang="fr-FR" dirty="0" err="1"/>
              <a:t>head</a:t>
            </a:r>
            <a:r>
              <a:rPr lang="fr-FR" dirty="0"/>
              <a:t>&gt; &lt;body&gt;</a:t>
            </a:r>
          </a:p>
          <a:p>
            <a:endParaRPr lang="fr-FR" dirty="0"/>
          </a:p>
          <a:p>
            <a:r>
              <a:rPr lang="fr-FR" dirty="0"/>
              <a:t> </a:t>
            </a:r>
            <a:r>
              <a:rPr lang="fr-FR" sz="2000" b="1" dirty="0">
                <a:solidFill>
                  <a:srgbClr val="1F497D"/>
                </a:solidFill>
              </a:rPr>
              <a:t>  </a:t>
            </a:r>
            <a:r>
              <a:rPr lang="fr-FR" sz="2000" b="1" dirty="0">
                <a:solidFill>
                  <a:srgbClr val="000000"/>
                </a:solidFill>
              </a:rPr>
              <a:t>&lt;?</a:t>
            </a:r>
            <a:r>
              <a:rPr lang="fr-FR" sz="2000" b="1" dirty="0" err="1">
                <a:solidFill>
                  <a:srgbClr val="000000"/>
                </a:solidFill>
              </a:rPr>
              <a:t>php</a:t>
            </a:r>
            <a:r>
              <a:rPr lang="fr-FR" sz="2000" b="1" dirty="0">
                <a:solidFill>
                  <a:srgbClr val="000000"/>
                </a:solidFill>
              </a:rPr>
              <a:t> </a:t>
            </a:r>
            <a:r>
              <a:rPr lang="fr-FR" sz="2000" b="1" dirty="0" err="1">
                <a:solidFill>
                  <a:srgbClr val="1F497D"/>
                </a:solidFill>
              </a:rPr>
              <a:t>include_once</a:t>
            </a:r>
            <a:r>
              <a:rPr lang="fr-FR" sz="2000" b="1" dirty="0">
                <a:solidFill>
                  <a:srgbClr val="1F497D"/>
                </a:solidFill>
              </a:rPr>
              <a:t> "</a:t>
            </a:r>
            <a:r>
              <a:rPr lang="fr-FR" sz="2000" b="1" dirty="0" err="1">
                <a:solidFill>
                  <a:srgbClr val="1F497D"/>
                </a:solidFill>
              </a:rPr>
              <a:t>headerNav.html</a:t>
            </a:r>
            <a:r>
              <a:rPr lang="fr-FR" sz="2000" b="1" dirty="0">
                <a:solidFill>
                  <a:srgbClr val="1F497D"/>
                </a:solidFill>
              </a:rPr>
              <a:t>";   </a:t>
            </a:r>
            <a:r>
              <a:rPr lang="fr-FR" sz="2000" b="1" dirty="0">
                <a:solidFill>
                  <a:srgbClr val="000000"/>
                </a:solidFill>
              </a:rPr>
              <a:t>?&gt;</a:t>
            </a:r>
          </a:p>
          <a:p>
            <a:r>
              <a:rPr lang="fr-FR" dirty="0"/>
              <a:t>…</a:t>
            </a:r>
          </a:p>
          <a:p>
            <a:r>
              <a:rPr lang="fr-FR" dirty="0"/>
              <a:t>   </a:t>
            </a:r>
          </a:p>
          <a:p>
            <a:r>
              <a:rPr lang="fr-FR" sz="2000" b="1" dirty="0"/>
              <a:t>   &lt;?</a:t>
            </a:r>
            <a:r>
              <a:rPr lang="fr-FR" sz="2000" b="1" dirty="0" err="1"/>
              <a:t>php</a:t>
            </a:r>
            <a:r>
              <a:rPr lang="fr-FR" sz="2000" b="1" dirty="0"/>
              <a:t> </a:t>
            </a:r>
          </a:p>
          <a:p>
            <a:r>
              <a:rPr lang="fr-FR" sz="2000" b="1" dirty="0"/>
              <a:t>           salutation ("cher client") ;    </a:t>
            </a:r>
          </a:p>
          <a:p>
            <a:r>
              <a:rPr lang="fr-FR" sz="2000" b="1" dirty="0"/>
              <a:t>    ?&gt;</a:t>
            </a:r>
            <a:endParaRPr lang="fr-FR" sz="2000" dirty="0"/>
          </a:p>
          <a:p>
            <a:r>
              <a:rPr lang="fr-FR" dirty="0"/>
              <a:t>&lt;article&gt;</a:t>
            </a:r>
          </a:p>
          <a:p>
            <a:r>
              <a:rPr lang="fr-FR" dirty="0"/>
              <a:t>   &lt;h2&gt; News &lt;/h2&gt;</a:t>
            </a:r>
          </a:p>
          <a:p>
            <a:r>
              <a:rPr lang="fr-FR" dirty="0"/>
              <a:t>   &lt;p&gt; …  &lt;/p&gt;</a:t>
            </a:r>
          </a:p>
          <a:p>
            <a:r>
              <a:rPr lang="fr-FR" dirty="0"/>
              <a:t>&lt;/article&gt;</a:t>
            </a:r>
          </a:p>
          <a:p>
            <a:r>
              <a:rPr lang="fr-FR" dirty="0"/>
              <a:t>…</a:t>
            </a:r>
          </a:p>
        </p:txBody>
      </p:sp>
      <p:cxnSp>
        <p:nvCxnSpPr>
          <p:cNvPr id="9" name="Connecteur en angle 8"/>
          <p:cNvCxnSpPr/>
          <p:nvPr/>
        </p:nvCxnSpPr>
        <p:spPr>
          <a:xfrm rot="10800000" flipV="1">
            <a:off x="1691680" y="2780929"/>
            <a:ext cx="1440160" cy="1008110"/>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sp>
        <p:nvSpPr>
          <p:cNvPr id="25" name="Rectangle 24"/>
          <p:cNvSpPr/>
          <p:nvPr/>
        </p:nvSpPr>
        <p:spPr>
          <a:xfrm>
            <a:off x="4896544" y="4293096"/>
            <a:ext cx="4139952" cy="2492990"/>
          </a:xfrm>
          <a:prstGeom prst="rect">
            <a:avLst/>
          </a:prstGeom>
        </p:spPr>
        <p:style>
          <a:lnRef idx="1">
            <a:schemeClr val="accent1"/>
          </a:lnRef>
          <a:fillRef idx="2">
            <a:schemeClr val="accent1"/>
          </a:fillRef>
          <a:effectRef idx="1">
            <a:schemeClr val="accent1"/>
          </a:effectRef>
          <a:fontRef idx="minor">
            <a:schemeClr val="dk1"/>
          </a:fontRef>
        </p:style>
        <p:txBody>
          <a:bodyPr wrap="square" lIns="36000" tIns="0" rIns="0" bIns="0">
            <a:spAutoFit/>
          </a:bodyPr>
          <a:lstStyle/>
          <a:p>
            <a:r>
              <a:rPr lang="fr-FR" dirty="0"/>
              <a:t>&lt;?</a:t>
            </a:r>
            <a:r>
              <a:rPr lang="fr-FR" dirty="0" err="1"/>
              <a:t>php</a:t>
            </a:r>
            <a:r>
              <a:rPr lang="fr-FR" dirty="0"/>
              <a:t> </a:t>
            </a:r>
          </a:p>
          <a:p>
            <a:r>
              <a:rPr lang="fr-FR" b="1" dirty="0"/>
              <a:t>     </a:t>
            </a:r>
            <a:r>
              <a:rPr lang="fr-FR" b="1" dirty="0" err="1"/>
              <a:t>function</a:t>
            </a:r>
            <a:r>
              <a:rPr lang="fr-FR" b="1" dirty="0"/>
              <a:t> salutation ( $nom ) {</a:t>
            </a:r>
          </a:p>
          <a:p>
            <a:r>
              <a:rPr lang="fr-FR" dirty="0"/>
              <a:t>          </a:t>
            </a:r>
            <a:r>
              <a:rPr lang="fr-FR" b="1" dirty="0" err="1"/>
              <a:t>echo</a:t>
            </a:r>
            <a:r>
              <a:rPr lang="fr-FR" dirty="0"/>
              <a:t> "&lt;p class=droite&gt;&lt;b&gt;Bienvenue,</a:t>
            </a:r>
          </a:p>
          <a:p>
            <a:r>
              <a:rPr lang="fr-FR" dirty="0"/>
              <a:t>                        $nom ! &lt;/b&gt;&lt;/p&gt;";</a:t>
            </a:r>
          </a:p>
          <a:p>
            <a:r>
              <a:rPr lang="fr-FR" dirty="0"/>
              <a:t>          </a:t>
            </a:r>
            <a:r>
              <a:rPr lang="fr-FR" b="1" dirty="0" err="1"/>
              <a:t>echo</a:t>
            </a:r>
            <a:r>
              <a:rPr lang="fr-FR" dirty="0"/>
              <a:t> "&lt;p class=droite&gt;Aujourd'hui, </a:t>
            </a:r>
          </a:p>
          <a:p>
            <a:r>
              <a:rPr lang="fr-FR" dirty="0"/>
              <a:t>                       nous sommes le " </a:t>
            </a:r>
          </a:p>
          <a:p>
            <a:r>
              <a:rPr lang="fr-FR" dirty="0"/>
              <a:t>                     </a:t>
            </a:r>
            <a:r>
              <a:rPr lang="fr-FR" b="1" dirty="0"/>
              <a:t> .date('d / m / Y').  </a:t>
            </a:r>
            <a:r>
              <a:rPr lang="fr-FR" dirty="0"/>
              <a:t>"&lt;/p&gt;" ;</a:t>
            </a:r>
          </a:p>
          <a:p>
            <a:r>
              <a:rPr lang="fr-FR" b="1" dirty="0"/>
              <a:t>    }</a:t>
            </a:r>
          </a:p>
          <a:p>
            <a:r>
              <a:rPr lang="fr-FR" dirty="0"/>
              <a:t>?&gt;</a:t>
            </a:r>
          </a:p>
        </p:txBody>
      </p:sp>
      <p:cxnSp>
        <p:nvCxnSpPr>
          <p:cNvPr id="27" name="Connecteur droit avec flèche 26"/>
          <p:cNvCxnSpPr/>
          <p:nvPr/>
        </p:nvCxnSpPr>
        <p:spPr>
          <a:xfrm>
            <a:off x="7884368" y="2060848"/>
            <a:ext cx="0" cy="252028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Connecteur droit avec flèche 20"/>
          <p:cNvCxnSpPr/>
          <p:nvPr/>
        </p:nvCxnSpPr>
        <p:spPr>
          <a:xfrm flipH="1">
            <a:off x="2411760" y="1628800"/>
            <a:ext cx="2088232" cy="7200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03105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Communications entre « navigateur web » et « serveur web » se font avec protocole HTTP</a:t>
            </a:r>
            <a:endParaRPr lang="fr-FR" sz="2400" dirty="0"/>
          </a:p>
        </p:txBody>
      </p:sp>
      <p:sp>
        <p:nvSpPr>
          <p:cNvPr id="5" name="Titre 4"/>
          <p:cNvSpPr>
            <a:spLocks noGrp="1"/>
          </p:cNvSpPr>
          <p:nvPr>
            <p:ph type="title"/>
          </p:nvPr>
        </p:nvSpPr>
        <p:spPr/>
        <p:txBody>
          <a:bodyPr/>
          <a:lstStyle/>
          <a:p>
            <a:r>
              <a:rPr lang="fr-FR" dirty="0"/>
              <a:t>Rappels</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page.htm</a:t>
            </a:r>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a:t>Coucou</a:t>
            </a:r>
          </a:p>
        </p:txBody>
      </p:sp>
      <p:sp>
        <p:nvSpPr>
          <p:cNvPr id="3" name="ZoneTexte 2"/>
          <p:cNvSpPr txBox="1"/>
          <p:nvPr/>
        </p:nvSpPr>
        <p:spPr>
          <a:xfrm>
            <a:off x="3132010" y="5469031"/>
            <a:ext cx="2448102" cy="1200329"/>
          </a:xfrm>
          <a:prstGeom prst="rect">
            <a:avLst/>
          </a:prstGeom>
          <a:noFill/>
        </p:spPr>
        <p:txBody>
          <a:bodyPr wrap="square" rtlCol="0">
            <a:spAutoFit/>
          </a:bodyPr>
          <a:lstStyle/>
          <a:p>
            <a:pPr algn="ctr"/>
            <a:r>
              <a:rPr lang="fr-FR" b="1" dirty="0"/>
              <a:t>Protocole pour transmettre les informations :</a:t>
            </a:r>
            <a:br>
              <a:rPr lang="fr-FR" b="1" dirty="0"/>
            </a:br>
            <a:r>
              <a:rPr lang="fr-FR" b="1" dirty="0"/>
              <a:t>HTTP</a:t>
            </a:r>
          </a:p>
        </p:txBody>
      </p:sp>
      <p:sp>
        <p:nvSpPr>
          <p:cNvPr id="21" name="Flèche droite 20"/>
          <p:cNvSpPr/>
          <p:nvPr/>
        </p:nvSpPr>
        <p:spPr>
          <a:xfrm rot="16200000">
            <a:off x="3953369" y="4775262"/>
            <a:ext cx="740053"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http://monsite.fr/page.htm</a:t>
            </a:r>
            <a:br>
              <a:rPr lang="fr-FR" dirty="0"/>
            </a:br>
            <a:r>
              <a:rPr lang="fr-FR" dirty="0"/>
              <a:t>(GET page.htm)</a:t>
            </a:r>
          </a:p>
        </p:txBody>
      </p:sp>
      <p:grpSp>
        <p:nvGrpSpPr>
          <p:cNvPr id="32" name="Groupe 31">
            <a:extLst>
              <a:ext uri="{FF2B5EF4-FFF2-40B4-BE49-F238E27FC236}">
                <a16:creationId xmlns:a16="http://schemas.microsoft.com/office/drawing/2014/main" id="{45850010-271F-4615-B4CF-1499BBF003C4}"/>
              </a:ext>
            </a:extLst>
          </p:cNvPr>
          <p:cNvGrpSpPr/>
          <p:nvPr/>
        </p:nvGrpSpPr>
        <p:grpSpPr>
          <a:xfrm>
            <a:off x="944216" y="5517232"/>
            <a:ext cx="2187624" cy="747464"/>
            <a:chOff x="611560" y="4077072"/>
            <a:chExt cx="2187624" cy="747464"/>
          </a:xfrm>
        </p:grpSpPr>
        <p:pic>
          <p:nvPicPr>
            <p:cNvPr id="33" name="Image 32" descr="firefox.png">
              <a:extLst>
                <a:ext uri="{FF2B5EF4-FFF2-40B4-BE49-F238E27FC236}">
                  <a16:creationId xmlns:a16="http://schemas.microsoft.com/office/drawing/2014/main" id="{8E611728-CDD5-42ED-B95C-DC07A51693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6" name="Image 35">
              <a:extLst>
                <a:ext uri="{FF2B5EF4-FFF2-40B4-BE49-F238E27FC236}">
                  <a16:creationId xmlns:a16="http://schemas.microsoft.com/office/drawing/2014/main" id="{D8072733-D3F9-4C27-BE69-1C2E6D72C6C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7" name="Image 36" descr="chrome.png">
              <a:extLst>
                <a:ext uri="{FF2B5EF4-FFF2-40B4-BE49-F238E27FC236}">
                  <a16:creationId xmlns:a16="http://schemas.microsoft.com/office/drawing/2014/main" id="{78D71599-FFC8-44C6-AF0E-AB73C6E840F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169996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a:t>
            </a:r>
          </a:p>
        </p:txBody>
      </p:sp>
      <p:sp>
        <p:nvSpPr>
          <p:cNvPr id="3" name="Espace réservé du pied de page 2"/>
          <p:cNvSpPr>
            <a:spLocks noGrp="1"/>
          </p:cNvSpPr>
          <p:nvPr>
            <p:ph type="ftr" sz="quarter" idx="11"/>
          </p:nvPr>
        </p:nvSpPr>
        <p:spPr/>
        <p:txBody>
          <a:bodyPr/>
          <a:lstStyle/>
          <a:p>
            <a:r>
              <a:rPr lang="pt-BR"/>
              <a:t>Manuele Kirsch Pinheiro - UP1 / CRI / UFR06 Gestion</a:t>
            </a:r>
            <a:endParaRPr lang="fr-FR"/>
          </a:p>
        </p:txBody>
      </p:sp>
      <p:sp>
        <p:nvSpPr>
          <p:cNvPr id="5" name="Rectangle 4"/>
          <p:cNvSpPr/>
          <p:nvPr/>
        </p:nvSpPr>
        <p:spPr>
          <a:xfrm>
            <a:off x="107504" y="1196752"/>
            <a:ext cx="6696744" cy="5539978"/>
          </a:xfrm>
          <a:prstGeom prst="rect">
            <a:avLst/>
          </a:prstGeom>
        </p:spPr>
        <p:style>
          <a:lnRef idx="2">
            <a:schemeClr val="accent1"/>
          </a:lnRef>
          <a:fillRef idx="1">
            <a:schemeClr val="lt1"/>
          </a:fillRef>
          <a:effectRef idx="0">
            <a:schemeClr val="accent1"/>
          </a:effectRef>
          <a:fontRef idx="minor">
            <a:schemeClr val="dk1"/>
          </a:fontRef>
        </p:style>
        <p:txBody>
          <a:bodyPr wrap="square" lIns="36000" rIns="0">
            <a:spAutoFit/>
          </a:bodyPr>
          <a:lstStyle/>
          <a:p>
            <a:r>
              <a:rPr lang="fr-FR" dirty="0"/>
              <a:t>&lt;</a:t>
            </a:r>
            <a:r>
              <a:rPr lang="fr-FR" dirty="0" err="1"/>
              <a:t>head</a:t>
            </a:r>
            <a:r>
              <a:rPr lang="fr-FR" dirty="0"/>
              <a:t>&gt; </a:t>
            </a:r>
            <a:r>
              <a:rPr lang="fr-FR" sz="2000" b="1" dirty="0"/>
              <a:t>… </a:t>
            </a:r>
          </a:p>
          <a:p>
            <a:r>
              <a:rPr lang="fr-FR" sz="2000" b="1" dirty="0"/>
              <a:t>    &lt;</a:t>
            </a:r>
            <a:r>
              <a:rPr lang="fr-FR" sz="2000" b="1" dirty="0" err="1"/>
              <a:t>title</a:t>
            </a:r>
            <a:r>
              <a:rPr lang="fr-FR" sz="2000" b="1" dirty="0"/>
              <a:t>&gt;Mon site&lt;/</a:t>
            </a:r>
            <a:r>
              <a:rPr lang="fr-FR" sz="2000" b="1" dirty="0" err="1"/>
              <a:t>title</a:t>
            </a:r>
            <a:r>
              <a:rPr lang="fr-FR" sz="2000" b="1" dirty="0"/>
              <a:t>&gt;</a:t>
            </a:r>
          </a:p>
          <a:p>
            <a:r>
              <a:rPr lang="fr-FR" sz="2000" b="1" dirty="0"/>
              <a:t>    &lt;</a:t>
            </a:r>
            <a:r>
              <a:rPr lang="fr-FR" sz="2000" b="1" dirty="0" err="1"/>
              <a:t>link</a:t>
            </a:r>
            <a:r>
              <a:rPr lang="fr-FR" sz="2000" b="1" dirty="0"/>
              <a:t> </a:t>
            </a:r>
            <a:r>
              <a:rPr lang="fr-FR" sz="2000" b="1" dirty="0" err="1"/>
              <a:t>rel</a:t>
            </a:r>
            <a:r>
              <a:rPr lang="fr-FR" sz="2000" b="1" dirty="0"/>
              <a:t>="</a:t>
            </a:r>
            <a:r>
              <a:rPr lang="fr-FR" sz="2000" b="1" dirty="0" err="1"/>
              <a:t>stylesheet</a:t>
            </a:r>
            <a:r>
              <a:rPr lang="fr-FR" sz="2000" b="1" dirty="0"/>
              <a:t>" </a:t>
            </a:r>
            <a:br>
              <a:rPr lang="fr-FR" sz="2000" b="1" dirty="0"/>
            </a:br>
            <a:r>
              <a:rPr lang="fr-FR" sz="2000" b="1" dirty="0"/>
              <a:t>              </a:t>
            </a:r>
            <a:r>
              <a:rPr lang="fr-FR" sz="2000" b="1" dirty="0" err="1"/>
              <a:t>href</a:t>
            </a:r>
            <a:r>
              <a:rPr lang="fr-FR" sz="2000" b="1" dirty="0"/>
              <a:t>="</a:t>
            </a:r>
            <a:r>
              <a:rPr lang="fr-FR" sz="2000" b="1" dirty="0" err="1"/>
              <a:t>css</a:t>
            </a:r>
            <a:r>
              <a:rPr lang="fr-FR" sz="2000" b="1" dirty="0"/>
              <a:t>/</a:t>
            </a:r>
            <a:r>
              <a:rPr lang="fr-FR" sz="2000" b="1" dirty="0" err="1"/>
              <a:t>blocs.css</a:t>
            </a:r>
            <a:r>
              <a:rPr lang="fr-FR" sz="2000" b="1" dirty="0"/>
              <a:t>" /&gt;</a:t>
            </a:r>
          </a:p>
          <a:p>
            <a:r>
              <a:rPr lang="en-US" dirty="0"/>
              <a:t>&lt;/head&gt;</a:t>
            </a:r>
          </a:p>
          <a:p>
            <a:r>
              <a:rPr lang="en-US" dirty="0"/>
              <a:t>&lt;body&gt;</a:t>
            </a:r>
          </a:p>
          <a:p>
            <a:r>
              <a:rPr lang="en-US" sz="2000" b="1" dirty="0"/>
              <a:t>&lt;header&gt;  &lt;h1&gt;Mon site&lt;/h1&gt; &lt;/header&gt;</a:t>
            </a:r>
          </a:p>
          <a:p>
            <a:r>
              <a:rPr lang="en-US" sz="2000" b="1" dirty="0"/>
              <a:t>&lt;</a:t>
            </a:r>
            <a:r>
              <a:rPr lang="en-US" sz="2000" b="1" dirty="0" err="1"/>
              <a:t>nav</a:t>
            </a:r>
            <a:r>
              <a:rPr lang="en-US" sz="2000" b="1" dirty="0"/>
              <a:t>&gt;</a:t>
            </a:r>
          </a:p>
          <a:p>
            <a:r>
              <a:rPr lang="en-US" sz="2000" b="1" dirty="0"/>
              <a:t>&lt;h2&gt;</a:t>
            </a:r>
            <a:r>
              <a:rPr lang="en-US" sz="2000" b="1" dirty="0" err="1"/>
              <a:t>Exemples</a:t>
            </a:r>
            <a:r>
              <a:rPr lang="en-US" sz="2000" b="1" dirty="0"/>
              <a:t> &lt;/h2&gt;</a:t>
            </a:r>
          </a:p>
          <a:p>
            <a:r>
              <a:rPr lang="en-US" sz="2000" b="1" dirty="0"/>
              <a:t>&lt;</a:t>
            </a:r>
            <a:r>
              <a:rPr lang="en-US" sz="2000" b="1" dirty="0" err="1"/>
              <a:t>ul</a:t>
            </a:r>
            <a:r>
              <a:rPr lang="en-US" sz="2000" b="1" dirty="0"/>
              <a:t>&gt;</a:t>
            </a:r>
          </a:p>
          <a:p>
            <a:r>
              <a:rPr lang="en-US" sz="2000" b="1" dirty="0"/>
              <a:t>  &lt;li&gt;…&lt;/li&gt;</a:t>
            </a:r>
          </a:p>
          <a:p>
            <a:r>
              <a:rPr lang="en-US" sz="2000" b="1" dirty="0"/>
              <a:t>  …</a:t>
            </a:r>
          </a:p>
          <a:p>
            <a:r>
              <a:rPr lang="en-US" sz="2000" b="1" dirty="0"/>
              <a:t>  &lt;/</a:t>
            </a:r>
            <a:r>
              <a:rPr lang="en-US" sz="2000" b="1" dirty="0" err="1"/>
              <a:t>ul</a:t>
            </a:r>
            <a:r>
              <a:rPr lang="en-US" sz="2000" b="1" dirty="0"/>
              <a:t>&gt;</a:t>
            </a:r>
          </a:p>
          <a:p>
            <a:r>
              <a:rPr lang="en-US" sz="2000" b="1" dirty="0"/>
              <a:t>&lt;/</a:t>
            </a:r>
            <a:r>
              <a:rPr lang="en-US" sz="2000" b="1" dirty="0" err="1"/>
              <a:t>nav</a:t>
            </a:r>
            <a:r>
              <a:rPr lang="en-US" sz="2000" b="1" dirty="0"/>
              <a:t>&gt;</a:t>
            </a:r>
          </a:p>
          <a:p>
            <a:r>
              <a:rPr lang="en-US" dirty="0"/>
              <a:t>&lt;section&gt;</a:t>
            </a:r>
          </a:p>
          <a:p>
            <a:r>
              <a:rPr lang="en-US" sz="2000" b="1" dirty="0"/>
              <a:t>&lt;p class=</a:t>
            </a:r>
            <a:r>
              <a:rPr lang="en-US" sz="2000" b="1" dirty="0" err="1"/>
              <a:t>droite</a:t>
            </a:r>
            <a:r>
              <a:rPr lang="en-US" sz="2000" b="1" dirty="0"/>
              <a:t>&gt;&lt;b&gt;</a:t>
            </a:r>
            <a:r>
              <a:rPr lang="en-US" sz="2000" b="1" dirty="0" err="1"/>
              <a:t>Bienvenue</a:t>
            </a:r>
            <a:r>
              <a:rPr lang="en-US" sz="2000" b="1" dirty="0"/>
              <a:t>, </a:t>
            </a:r>
            <a:r>
              <a:rPr lang="en-US" sz="2000" b="1" dirty="0" err="1"/>
              <a:t>cher</a:t>
            </a:r>
            <a:r>
              <a:rPr lang="en-US" sz="2000" b="1" dirty="0"/>
              <a:t> client ! &lt;/b&gt;&lt;/p&gt;&lt;p class=</a:t>
            </a:r>
            <a:r>
              <a:rPr lang="en-US" sz="2000" b="1" dirty="0" err="1"/>
              <a:t>droite</a:t>
            </a:r>
            <a:r>
              <a:rPr lang="en-US" sz="2000" b="1" dirty="0"/>
              <a:t>&gt;</a:t>
            </a:r>
            <a:r>
              <a:rPr lang="en-US" sz="2000" b="1" dirty="0" err="1"/>
              <a:t>Aujourd'hui</a:t>
            </a:r>
            <a:r>
              <a:rPr lang="en-US" sz="2000" b="1" dirty="0"/>
              <a:t>, nous </a:t>
            </a:r>
            <a:r>
              <a:rPr lang="en-US" sz="2000" b="1" dirty="0" err="1"/>
              <a:t>sommes</a:t>
            </a:r>
            <a:r>
              <a:rPr lang="en-US" sz="2000" b="1" dirty="0"/>
              <a:t> le 22/ 03 / 2014 &lt;/p&gt;</a:t>
            </a:r>
          </a:p>
          <a:p>
            <a:r>
              <a:rPr lang="en-US" sz="2000" dirty="0"/>
              <a:t>…</a:t>
            </a:r>
          </a:p>
        </p:txBody>
      </p:sp>
      <p:sp>
        <p:nvSpPr>
          <p:cNvPr id="7" name="Rectangle 6"/>
          <p:cNvSpPr/>
          <p:nvPr/>
        </p:nvSpPr>
        <p:spPr>
          <a:xfrm>
            <a:off x="2627784" y="3501008"/>
            <a:ext cx="3688229" cy="400110"/>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fr-FR" sz="2000" b="1" dirty="0" err="1"/>
              <a:t>include_once</a:t>
            </a:r>
            <a:r>
              <a:rPr lang="fr-FR" sz="2000" b="1" dirty="0"/>
              <a:t> "</a:t>
            </a:r>
            <a:r>
              <a:rPr lang="fr-FR" sz="2000" b="1" dirty="0" err="1"/>
              <a:t>headerNav.html</a:t>
            </a:r>
            <a:r>
              <a:rPr lang="fr-FR" sz="2000" b="1" dirty="0"/>
              <a:t>"; </a:t>
            </a:r>
            <a:endParaRPr lang="fr-FR" sz="2000" dirty="0"/>
          </a:p>
        </p:txBody>
      </p:sp>
      <p:sp>
        <p:nvSpPr>
          <p:cNvPr id="8" name="Rectangle 7"/>
          <p:cNvSpPr/>
          <p:nvPr/>
        </p:nvSpPr>
        <p:spPr>
          <a:xfrm>
            <a:off x="2267744" y="4797152"/>
            <a:ext cx="3960440"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000" b="1" dirty="0" err="1">
                <a:solidFill>
                  <a:srgbClr val="000000"/>
                </a:solidFill>
              </a:rPr>
              <a:t>require</a:t>
            </a:r>
            <a:r>
              <a:rPr lang="fr-FR" sz="2000" b="1" dirty="0">
                <a:solidFill>
                  <a:srgbClr val="000000"/>
                </a:solidFill>
              </a:rPr>
              <a:t> "</a:t>
            </a:r>
            <a:r>
              <a:rPr lang="fr-FR" sz="2000" b="1" dirty="0" err="1">
                <a:solidFill>
                  <a:srgbClr val="000000"/>
                </a:solidFill>
              </a:rPr>
              <a:t>mesfonctions.php</a:t>
            </a:r>
            <a:r>
              <a:rPr lang="fr-FR" sz="2000" b="1" dirty="0">
                <a:solidFill>
                  <a:srgbClr val="000000"/>
                </a:solidFill>
              </a:rPr>
              <a:t>" ;</a:t>
            </a:r>
          </a:p>
          <a:p>
            <a:r>
              <a:rPr lang="fr-FR" sz="2000" b="1" dirty="0">
                <a:solidFill>
                  <a:srgbClr val="000000"/>
                </a:solidFill>
              </a:rPr>
              <a:t>salutation ("cher client") ;    </a:t>
            </a:r>
          </a:p>
        </p:txBody>
      </p:sp>
      <p:sp>
        <p:nvSpPr>
          <p:cNvPr id="6" name="ZoneTexte 5"/>
          <p:cNvSpPr txBox="1"/>
          <p:nvPr/>
        </p:nvSpPr>
        <p:spPr>
          <a:xfrm>
            <a:off x="467544" y="764704"/>
            <a:ext cx="2980278" cy="400110"/>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fr-FR" sz="2000" b="1" dirty="0" err="1"/>
              <a:t>include_once</a:t>
            </a:r>
            <a:r>
              <a:rPr lang="fr-FR" sz="2000" b="1" dirty="0"/>
              <a:t> "</a:t>
            </a:r>
            <a:r>
              <a:rPr lang="fr-FR" sz="2000" b="1" dirty="0" err="1"/>
              <a:t>head.html</a:t>
            </a:r>
            <a:r>
              <a:rPr lang="fr-FR" sz="2000" b="1" dirty="0"/>
              <a:t>"</a:t>
            </a:r>
          </a:p>
        </p:txBody>
      </p:sp>
      <p:pic>
        <p:nvPicPr>
          <p:cNvPr id="10" name="Image 9"/>
          <p:cNvPicPr>
            <a:picLocks noChangeAspect="1"/>
          </p:cNvPicPr>
          <p:nvPr/>
        </p:nvPicPr>
        <p:blipFill rotWithShape="1">
          <a:blip r:embed="rId2"/>
          <a:srcRect t="10998"/>
          <a:stretch/>
        </p:blipFill>
        <p:spPr>
          <a:xfrm>
            <a:off x="3635896" y="116633"/>
            <a:ext cx="5400600" cy="2856784"/>
          </a:xfrm>
          <a:prstGeom prst="rect">
            <a:avLst/>
          </a:prstGeom>
          <a:ln>
            <a:solidFill>
              <a:schemeClr val="tx2"/>
            </a:solidFill>
          </a:ln>
        </p:spPr>
      </p:pic>
    </p:spTree>
    <p:extLst>
      <p:ext uri="{BB962C8B-B14F-4D97-AF65-F5344CB8AC3E}">
        <p14:creationId xmlns:p14="http://schemas.microsoft.com/office/powerpoint/2010/main" val="267601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a:xfrm>
            <a:off x="457200" y="1340768"/>
            <a:ext cx="8229600" cy="5257800"/>
          </a:xfrm>
        </p:spPr>
        <p:txBody>
          <a:bodyPr>
            <a:normAutofit fontScale="85000" lnSpcReduction="20000"/>
          </a:bodyPr>
          <a:lstStyle/>
          <a:p>
            <a:r>
              <a:rPr lang="fr-FR" b="1" dirty="0" err="1"/>
              <a:t>gettype</a:t>
            </a:r>
            <a:r>
              <a:rPr lang="fr-FR" dirty="0"/>
              <a:t>($var) : retourne le type de la variable</a:t>
            </a:r>
          </a:p>
          <a:p>
            <a:endParaRPr lang="fr-FR" dirty="0"/>
          </a:p>
          <a:p>
            <a:r>
              <a:rPr lang="fr-FR" b="1" dirty="0" err="1"/>
              <a:t>addslashes</a:t>
            </a:r>
            <a:r>
              <a:rPr lang="fr-FR" dirty="0"/>
              <a:t>() : ajoute des antislashs devant les caractères spéciaux</a:t>
            </a:r>
          </a:p>
          <a:p>
            <a:pPr marL="0" indent="0">
              <a:buNone/>
            </a:pPr>
            <a:endParaRPr lang="fr-FR" dirty="0"/>
          </a:p>
          <a:p>
            <a:pPr marL="0" indent="0">
              <a:buNone/>
            </a:pPr>
            <a:r>
              <a:rPr lang="fr-FR" dirty="0"/>
              <a:t>$</a:t>
            </a:r>
            <a:r>
              <a:rPr lang="fr-FR" dirty="0" err="1"/>
              <a:t>res</a:t>
            </a:r>
            <a:r>
              <a:rPr lang="fr-FR" dirty="0"/>
              <a:t> = </a:t>
            </a:r>
            <a:r>
              <a:rPr lang="fr-FR" dirty="0" err="1"/>
              <a:t>addslashes</a:t>
            </a:r>
            <a:r>
              <a:rPr lang="fr-FR" dirty="0"/>
              <a:t>("L'a"); </a:t>
            </a:r>
            <a:r>
              <a:rPr lang="fr-FR"/>
              <a:t>// retourne  L</a:t>
            </a:r>
            <a:r>
              <a:rPr lang="fr-FR" dirty="0"/>
              <a:t>\’a.</a:t>
            </a:r>
          </a:p>
          <a:p>
            <a:pPr marL="0" indent="0">
              <a:buNone/>
            </a:pPr>
            <a:endParaRPr lang="fr-FR" dirty="0"/>
          </a:p>
          <a:p>
            <a:r>
              <a:rPr lang="fr-FR" b="1" dirty="0" err="1"/>
              <a:t>strstr</a:t>
            </a:r>
            <a:r>
              <a:rPr lang="fr-FR" dirty="0"/>
              <a:t>(texte, </a:t>
            </a:r>
            <a:r>
              <a:rPr lang="fr-FR" dirty="0" err="1"/>
              <a:t>chaineAchercher</a:t>
            </a:r>
            <a:r>
              <a:rPr lang="fr-FR" dirty="0"/>
              <a:t>) : trouve la première occurrence dans une chaîne</a:t>
            </a:r>
          </a:p>
          <a:p>
            <a:pPr marL="0" indent="0">
              <a:buNone/>
            </a:pPr>
            <a:endParaRPr lang="fr-FR" dirty="0"/>
          </a:p>
          <a:p>
            <a:pPr marL="0" indent="0">
              <a:buNone/>
            </a:pPr>
            <a:r>
              <a:rPr lang="fr-FR" dirty="0"/>
              <a:t>$email = 'name@example.com';</a:t>
            </a:r>
          </a:p>
          <a:p>
            <a:pPr marL="0" indent="0">
              <a:buNone/>
            </a:pPr>
            <a:r>
              <a:rPr lang="fr-FR" dirty="0"/>
              <a:t>$</a:t>
            </a:r>
            <a:r>
              <a:rPr lang="fr-FR" dirty="0" err="1"/>
              <a:t>domain</a:t>
            </a:r>
            <a:r>
              <a:rPr lang="fr-FR" dirty="0"/>
              <a:t> = </a:t>
            </a:r>
            <a:r>
              <a:rPr lang="fr-FR" dirty="0" err="1"/>
              <a:t>strstr</a:t>
            </a:r>
            <a:r>
              <a:rPr lang="fr-FR" dirty="0"/>
              <a:t>($email</a:t>
            </a:r>
            <a:r>
              <a:rPr lang="fr-FR"/>
              <a:t>, '@');  </a:t>
            </a:r>
          </a:p>
          <a:p>
            <a:pPr marL="0" indent="0">
              <a:buNone/>
            </a:pPr>
            <a:r>
              <a:rPr lang="fr-FR"/>
              <a:t>echo $domain; // Affiche : @example.com</a:t>
            </a:r>
            <a:endParaRPr lang="fr-FR" dirty="0"/>
          </a:p>
        </p:txBody>
      </p:sp>
    </p:spTree>
    <p:extLst>
      <p:ext uri="{BB962C8B-B14F-4D97-AF65-F5344CB8AC3E}">
        <p14:creationId xmlns:p14="http://schemas.microsoft.com/office/powerpoint/2010/main" val="1523474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p:txBody>
          <a:bodyPr>
            <a:normAutofit fontScale="85000" lnSpcReduction="10000"/>
          </a:bodyPr>
          <a:lstStyle/>
          <a:p>
            <a:r>
              <a:rPr lang="fr-FR" b="1" dirty="0" err="1"/>
              <a:t>htmlspecialchars</a:t>
            </a:r>
            <a:r>
              <a:rPr lang="fr-FR" b="1" dirty="0"/>
              <a:t> </a:t>
            </a:r>
            <a:r>
              <a:rPr lang="fr-FR" dirty="0"/>
              <a:t>(chaine, flags) : Conversion des caractères spéciaux en entités HTML.</a:t>
            </a:r>
            <a:br>
              <a:rPr lang="fr-FR" dirty="0"/>
            </a:br>
            <a:r>
              <a:rPr lang="fr-FR" dirty="0"/>
              <a:t>Remplace par exemple &amp; (ET commercial) en </a:t>
            </a:r>
            <a:r>
              <a:rPr lang="fr-FR" i="1" dirty="0"/>
              <a:t>&amp;</a:t>
            </a:r>
            <a:r>
              <a:rPr lang="fr-FR" i="1" dirty="0" err="1"/>
              <a:t>amp</a:t>
            </a:r>
            <a:r>
              <a:rPr lang="fr-FR" i="1" dirty="0"/>
              <a:t>;</a:t>
            </a:r>
            <a:br>
              <a:rPr lang="fr-FR" i="1" dirty="0"/>
            </a:br>
            <a:br>
              <a:rPr lang="fr-FR" i="1" dirty="0"/>
            </a:br>
            <a:r>
              <a:rPr lang="fr-FR" dirty="0"/>
              <a:t>Un exemple de flag est </a:t>
            </a:r>
            <a:r>
              <a:rPr lang="fr-FR" i="1" dirty="0"/>
              <a:t>ENT_QUOTES </a:t>
            </a:r>
            <a:r>
              <a:rPr lang="fr-FR" dirty="0"/>
              <a:t>qui convertit les guillemets doubles et les guillemets simples.</a:t>
            </a:r>
          </a:p>
          <a:p>
            <a:endParaRPr lang="en-US" i="1" dirty="0"/>
          </a:p>
          <a:p>
            <a:pPr marL="0" indent="0">
              <a:buNone/>
            </a:pPr>
            <a:r>
              <a:rPr lang="en-US" dirty="0"/>
              <a:t>$</a:t>
            </a:r>
            <a:r>
              <a:rPr lang="en-US" dirty="0" err="1"/>
              <a:t>str</a:t>
            </a:r>
            <a:r>
              <a:rPr lang="en-US" dirty="0"/>
              <a:t> = "This is some </a:t>
            </a:r>
            <a:r>
              <a:rPr lang="en-US" dirty="0">
                <a:solidFill>
                  <a:srgbClr val="FF0000"/>
                </a:solidFill>
              </a:rPr>
              <a:t>&lt;</a:t>
            </a:r>
            <a:r>
              <a:rPr lang="en-US" dirty="0"/>
              <a:t>b</a:t>
            </a:r>
            <a:r>
              <a:rPr lang="en-US" dirty="0">
                <a:solidFill>
                  <a:srgbClr val="FF0000"/>
                </a:solidFill>
              </a:rPr>
              <a:t>&gt;</a:t>
            </a:r>
            <a:r>
              <a:rPr lang="en-US" dirty="0"/>
              <a:t> bold </a:t>
            </a:r>
            <a:r>
              <a:rPr lang="en-US" dirty="0">
                <a:solidFill>
                  <a:srgbClr val="FF0000"/>
                </a:solidFill>
              </a:rPr>
              <a:t>&lt;</a:t>
            </a:r>
            <a:r>
              <a:rPr lang="en-US" dirty="0"/>
              <a:t>/b</a:t>
            </a:r>
            <a:r>
              <a:rPr lang="en-US" dirty="0">
                <a:solidFill>
                  <a:srgbClr val="FF0000"/>
                </a:solidFill>
              </a:rPr>
              <a:t>&gt;</a:t>
            </a:r>
            <a:r>
              <a:rPr lang="en-US" dirty="0"/>
              <a:t> text.";</a:t>
            </a:r>
          </a:p>
          <a:p>
            <a:pPr marL="0" indent="0">
              <a:buNone/>
            </a:pPr>
            <a:r>
              <a:rPr lang="en-US" dirty="0"/>
              <a:t>echo </a:t>
            </a:r>
            <a:r>
              <a:rPr lang="en-US" dirty="0" err="1"/>
              <a:t>htmlspecialchars</a:t>
            </a:r>
            <a:r>
              <a:rPr lang="en-US" dirty="0"/>
              <a:t>($</a:t>
            </a:r>
            <a:r>
              <a:rPr lang="en-US" dirty="0" err="1"/>
              <a:t>str</a:t>
            </a:r>
            <a:r>
              <a:rPr lang="en-US" dirty="0"/>
              <a:t>);</a:t>
            </a:r>
            <a:br>
              <a:rPr lang="en-US" dirty="0"/>
            </a:br>
            <a:br>
              <a:rPr lang="en-US" dirty="0"/>
            </a:br>
            <a:r>
              <a:rPr lang="en-US" dirty="0"/>
              <a:t>// </a:t>
            </a:r>
            <a:r>
              <a:rPr lang="en-US" dirty="0" err="1"/>
              <a:t>affichera</a:t>
            </a:r>
            <a:r>
              <a:rPr lang="en-US" dirty="0"/>
              <a:t> : This is some </a:t>
            </a:r>
            <a:r>
              <a:rPr lang="en-US" dirty="0">
                <a:solidFill>
                  <a:srgbClr val="FF0000"/>
                </a:solidFill>
              </a:rPr>
              <a:t>&amp;</a:t>
            </a:r>
            <a:r>
              <a:rPr lang="en-US" dirty="0" err="1">
                <a:solidFill>
                  <a:srgbClr val="FF0000"/>
                </a:solidFill>
              </a:rPr>
              <a:t>lt;</a:t>
            </a:r>
            <a:r>
              <a:rPr lang="en-US" dirty="0" err="1"/>
              <a:t>b</a:t>
            </a:r>
            <a:r>
              <a:rPr lang="en-US" dirty="0" err="1">
                <a:solidFill>
                  <a:srgbClr val="FF0000"/>
                </a:solidFill>
              </a:rPr>
              <a:t>&amp;gt</a:t>
            </a:r>
            <a:r>
              <a:rPr lang="en-US" dirty="0">
                <a:solidFill>
                  <a:srgbClr val="FF0000"/>
                </a:solidFill>
              </a:rPr>
              <a:t>;</a:t>
            </a:r>
            <a:r>
              <a:rPr lang="en-US" dirty="0"/>
              <a:t> bold </a:t>
            </a:r>
            <a:r>
              <a:rPr lang="en-US" dirty="0">
                <a:solidFill>
                  <a:srgbClr val="FF0000"/>
                </a:solidFill>
              </a:rPr>
              <a:t>&amp;</a:t>
            </a:r>
            <a:r>
              <a:rPr lang="en-US" dirty="0" err="1">
                <a:solidFill>
                  <a:srgbClr val="FF0000"/>
                </a:solidFill>
              </a:rPr>
              <a:t>lt</a:t>
            </a:r>
            <a:r>
              <a:rPr lang="en-US" dirty="0">
                <a:solidFill>
                  <a:srgbClr val="FF0000"/>
                </a:solidFill>
              </a:rPr>
              <a:t>;</a:t>
            </a:r>
            <a:r>
              <a:rPr lang="en-US" dirty="0"/>
              <a:t>/</a:t>
            </a:r>
            <a:r>
              <a:rPr lang="en-US" dirty="0" err="1"/>
              <a:t>b</a:t>
            </a:r>
            <a:r>
              <a:rPr lang="en-US" dirty="0" err="1">
                <a:solidFill>
                  <a:srgbClr val="FF0000"/>
                </a:solidFill>
              </a:rPr>
              <a:t>&amp;gt</a:t>
            </a:r>
            <a:r>
              <a:rPr lang="en-US" dirty="0">
                <a:solidFill>
                  <a:srgbClr val="FF0000"/>
                </a:solidFill>
              </a:rPr>
              <a:t>;</a:t>
            </a:r>
            <a:r>
              <a:rPr lang="en-US" dirty="0"/>
              <a:t> text.</a:t>
            </a:r>
            <a:endParaRPr lang="fr-FR" dirty="0"/>
          </a:p>
        </p:txBody>
      </p:sp>
    </p:spTree>
    <p:extLst>
      <p:ext uri="{BB962C8B-B14F-4D97-AF65-F5344CB8AC3E}">
        <p14:creationId xmlns:p14="http://schemas.microsoft.com/office/powerpoint/2010/main" val="30385100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a:t>PHP : Fonctions avancées</a:t>
            </a:r>
          </a:p>
        </p:txBody>
      </p:sp>
      <p:sp>
        <p:nvSpPr>
          <p:cNvPr id="4" name="Espace réservé du contenu 3"/>
          <p:cNvSpPr>
            <a:spLocks noGrp="1"/>
          </p:cNvSpPr>
          <p:nvPr>
            <p:ph idx="1"/>
          </p:nvPr>
        </p:nvSpPr>
        <p:spPr>
          <a:xfrm>
            <a:off x="226004" y="1052736"/>
            <a:ext cx="8712968" cy="2548880"/>
          </a:xfrm>
        </p:spPr>
        <p:txBody>
          <a:bodyPr>
            <a:normAutofit/>
          </a:bodyPr>
          <a:lstStyle/>
          <a:p>
            <a:r>
              <a:rPr lang="fr-FR" sz="2800" b="1" dirty="0" err="1"/>
              <a:t>strip_tags</a:t>
            </a:r>
            <a:r>
              <a:rPr lang="fr-FR" sz="2800" b="1" dirty="0"/>
              <a:t> </a:t>
            </a:r>
            <a:r>
              <a:rPr lang="fr-FR" sz="2800" dirty="0"/>
              <a:t>(chaine, </a:t>
            </a:r>
            <a:r>
              <a:rPr lang="fr-FR" sz="2800" dirty="0" err="1"/>
              <a:t>allowableTags</a:t>
            </a:r>
            <a:r>
              <a:rPr lang="fr-FR" sz="2800" dirty="0"/>
              <a:t>) : Supprime les balises HTML et PHP d'une chaîne. Les commentaires HTML et PHP sont également supprimés</a:t>
            </a:r>
          </a:p>
          <a:p>
            <a:pPr marL="0" indent="0">
              <a:buNone/>
            </a:pPr>
            <a:r>
              <a:rPr lang="fr-FR" sz="2400" i="1" dirty="0"/>
              <a:t>Ce comportement peut être modifié avec le paramètre </a:t>
            </a:r>
            <a:r>
              <a:rPr lang="fr-FR" sz="2400" i="1" dirty="0" err="1"/>
              <a:t>allowableTags</a:t>
            </a:r>
            <a:endParaRPr lang="fr-FR" sz="2400" i="1" dirty="0"/>
          </a:p>
        </p:txBody>
      </p:sp>
      <p:sp>
        <p:nvSpPr>
          <p:cNvPr id="5" name="Rectangle 4"/>
          <p:cNvSpPr/>
          <p:nvPr/>
        </p:nvSpPr>
        <p:spPr>
          <a:xfrm>
            <a:off x="226004" y="2883708"/>
            <a:ext cx="8712968" cy="3785652"/>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sz="2400" dirty="0"/>
              <a:t>$text = ‘</a:t>
            </a:r>
          </a:p>
          <a:p>
            <a:r>
              <a:rPr lang="en-US" sz="2400" dirty="0">
                <a:solidFill>
                  <a:srgbClr val="7030A0"/>
                </a:solidFill>
              </a:rPr>
              <a:t>&lt;p&gt;</a:t>
            </a:r>
            <a:r>
              <a:rPr lang="en-US" sz="2400" dirty="0"/>
              <a:t>Paragraph.</a:t>
            </a:r>
            <a:r>
              <a:rPr lang="en-US" sz="2400" dirty="0">
                <a:solidFill>
                  <a:srgbClr val="7030A0"/>
                </a:solidFill>
              </a:rPr>
              <a:t>&lt;/p&gt;</a:t>
            </a:r>
            <a:r>
              <a:rPr lang="en-US" sz="2400" dirty="0">
                <a:solidFill>
                  <a:srgbClr val="FF0000"/>
                </a:solidFill>
              </a:rPr>
              <a:t>&lt;!-- Comment --&gt;</a:t>
            </a:r>
            <a:r>
              <a:rPr lang="en-US" sz="2400" dirty="0">
                <a:solidFill>
                  <a:srgbClr val="7030A0"/>
                </a:solidFill>
              </a:rPr>
              <a:t>&lt;a</a:t>
            </a:r>
            <a:r>
              <a:rPr lang="en-US" sz="2400" dirty="0"/>
              <a:t> </a:t>
            </a:r>
            <a:r>
              <a:rPr lang="en-US" sz="2400" dirty="0" err="1"/>
              <a:t>href</a:t>
            </a:r>
            <a:r>
              <a:rPr lang="en-US" sz="2400" dirty="0"/>
              <a:t>="#fragment"&gt;Other </a:t>
            </a:r>
            <a:r>
              <a:rPr lang="fr-FR" sz="2400" dirty="0" err="1"/>
              <a:t>text</a:t>
            </a:r>
            <a:r>
              <a:rPr lang="fr-FR" sz="2400" dirty="0">
                <a:solidFill>
                  <a:srgbClr val="7030A0"/>
                </a:solidFill>
              </a:rPr>
              <a:t>&lt;/a&gt;</a:t>
            </a:r>
          </a:p>
          <a:p>
            <a:r>
              <a:rPr lang="fr-FR" sz="2400" dirty="0"/>
              <a:t>';</a:t>
            </a:r>
          </a:p>
          <a:p>
            <a:br>
              <a:rPr lang="fr-FR" sz="2400" dirty="0"/>
            </a:br>
            <a:r>
              <a:rPr lang="fr-FR" sz="2400" dirty="0"/>
              <a:t>// Autorise </a:t>
            </a:r>
            <a:r>
              <a:rPr lang="fr-FR" sz="2400" dirty="0">
                <a:solidFill>
                  <a:srgbClr val="7030A0"/>
                </a:solidFill>
              </a:rPr>
              <a:t>&lt;p&gt;</a:t>
            </a:r>
            <a:r>
              <a:rPr lang="fr-FR" sz="2400" dirty="0"/>
              <a:t> et </a:t>
            </a:r>
            <a:r>
              <a:rPr lang="fr-FR" sz="2400" dirty="0">
                <a:solidFill>
                  <a:srgbClr val="7030A0"/>
                </a:solidFill>
              </a:rPr>
              <a:t>&lt;a&gt;</a:t>
            </a:r>
          </a:p>
          <a:p>
            <a:pPr lvl="1"/>
            <a:r>
              <a:rPr lang="en-US" sz="2400" dirty="0"/>
              <a:t>echo </a:t>
            </a:r>
            <a:r>
              <a:rPr lang="en-US" sz="2400" dirty="0" err="1"/>
              <a:t>strip_tags</a:t>
            </a:r>
            <a:r>
              <a:rPr lang="en-US" sz="2400" dirty="0"/>
              <a:t>($text, '</a:t>
            </a:r>
            <a:r>
              <a:rPr lang="en-US" sz="2400" dirty="0">
                <a:solidFill>
                  <a:srgbClr val="7030A0"/>
                </a:solidFill>
              </a:rPr>
              <a:t>&lt;p&gt;&lt;a&gt;</a:t>
            </a:r>
            <a:r>
              <a:rPr lang="en-US" sz="2400" dirty="0"/>
              <a:t>');</a:t>
            </a:r>
            <a:br>
              <a:rPr lang="en-US" sz="2400" dirty="0"/>
            </a:br>
            <a:br>
              <a:rPr lang="en-US" sz="2400" dirty="0"/>
            </a:br>
            <a:r>
              <a:rPr lang="en-US" sz="2400" dirty="0"/>
              <a:t>// </a:t>
            </a:r>
            <a:r>
              <a:rPr lang="en-US" sz="2400" dirty="0" err="1"/>
              <a:t>affichera</a:t>
            </a:r>
            <a:r>
              <a:rPr lang="en-US" sz="2400" dirty="0"/>
              <a:t> :</a:t>
            </a:r>
            <a:br>
              <a:rPr lang="en-US" sz="2400" dirty="0"/>
            </a:br>
            <a:r>
              <a:rPr lang="en-US" sz="2400" dirty="0"/>
              <a:t>// </a:t>
            </a:r>
            <a:r>
              <a:rPr lang="en-US" sz="2400" dirty="0">
                <a:solidFill>
                  <a:srgbClr val="7030A0"/>
                </a:solidFill>
              </a:rPr>
              <a:t>&lt;p&gt;</a:t>
            </a:r>
            <a:r>
              <a:rPr lang="en-US" sz="2400" dirty="0"/>
              <a:t>Paragraph.</a:t>
            </a:r>
            <a:r>
              <a:rPr lang="en-US" sz="2400" dirty="0">
                <a:solidFill>
                  <a:srgbClr val="7030A0"/>
                </a:solidFill>
              </a:rPr>
              <a:t>&lt;/p&gt; &lt;a</a:t>
            </a:r>
            <a:r>
              <a:rPr lang="en-US" sz="2400" dirty="0"/>
              <a:t> </a:t>
            </a:r>
            <a:r>
              <a:rPr lang="en-US" sz="2400" dirty="0" err="1"/>
              <a:t>href</a:t>
            </a:r>
            <a:r>
              <a:rPr lang="en-US" sz="2400" dirty="0"/>
              <a:t>="#fragment"&gt;Other text</a:t>
            </a:r>
            <a:r>
              <a:rPr lang="en-US" sz="2400" dirty="0">
                <a:solidFill>
                  <a:srgbClr val="7030A0"/>
                </a:solidFill>
              </a:rPr>
              <a:t>&lt;/a&gt;</a:t>
            </a:r>
            <a:endParaRPr lang="fr-FR" sz="2400" dirty="0">
              <a:solidFill>
                <a:srgbClr val="7030A0"/>
              </a:solidFill>
            </a:endParaRPr>
          </a:p>
        </p:txBody>
      </p:sp>
    </p:spTree>
    <p:extLst>
      <p:ext uri="{BB962C8B-B14F-4D97-AF65-F5344CB8AC3E}">
        <p14:creationId xmlns:p14="http://schemas.microsoft.com/office/powerpoint/2010/main" val="985022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a:xfrm>
            <a:off x="457200" y="1600200"/>
            <a:ext cx="8229600" cy="4853136"/>
          </a:xfrm>
        </p:spPr>
        <p:txBody>
          <a:bodyPr>
            <a:normAutofit fontScale="92500" lnSpcReduction="10000"/>
          </a:bodyPr>
          <a:lstStyle/>
          <a:p>
            <a:r>
              <a:rPr lang="fr-FR" b="1" dirty="0" err="1"/>
              <a:t>strlen</a:t>
            </a:r>
            <a:r>
              <a:rPr lang="fr-FR" dirty="0"/>
              <a:t>() : retourne la longueur de la chaîne</a:t>
            </a:r>
          </a:p>
          <a:p>
            <a:endParaRPr lang="fr-FR" dirty="0"/>
          </a:p>
          <a:p>
            <a:r>
              <a:rPr lang="fr-FR" b="1" dirty="0" err="1"/>
              <a:t>strtolower</a:t>
            </a:r>
            <a:r>
              <a:rPr lang="fr-FR" dirty="0"/>
              <a:t>() : passe tous les caractères </a:t>
            </a:r>
            <a:r>
              <a:rPr lang="fr-FR"/>
              <a:t>en minuscules</a:t>
            </a:r>
          </a:p>
          <a:p>
            <a:endParaRPr lang="fr-FR" dirty="0"/>
          </a:p>
          <a:p>
            <a:r>
              <a:rPr lang="fr-FR" b="1" dirty="0" err="1"/>
              <a:t>strtouppe</a:t>
            </a:r>
            <a:r>
              <a:rPr lang="fr-FR" dirty="0" err="1"/>
              <a:t>r</a:t>
            </a:r>
            <a:r>
              <a:rPr lang="fr-FR" dirty="0"/>
              <a:t>() : passe tous les caractères en majuscules</a:t>
            </a:r>
          </a:p>
          <a:p>
            <a:endParaRPr lang="fr-FR" b="1" dirty="0"/>
          </a:p>
          <a:p>
            <a:r>
              <a:rPr lang="fr-FR" b="1" dirty="0" err="1"/>
              <a:t>strpos</a:t>
            </a:r>
            <a:r>
              <a:rPr lang="fr-FR" dirty="0"/>
              <a:t>(texte, chaine) : recherche la position de la première « chaine » trouvée</a:t>
            </a:r>
          </a:p>
          <a:p>
            <a:endParaRPr lang="fr-FR" dirty="0"/>
          </a:p>
        </p:txBody>
      </p:sp>
    </p:spTree>
    <p:extLst>
      <p:ext uri="{BB962C8B-B14F-4D97-AF65-F5344CB8AC3E}">
        <p14:creationId xmlns:p14="http://schemas.microsoft.com/office/powerpoint/2010/main" val="35573089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a:xfrm>
            <a:off x="457200" y="1412776"/>
            <a:ext cx="8229600" cy="5141168"/>
          </a:xfrm>
        </p:spPr>
        <p:txBody>
          <a:bodyPr>
            <a:normAutofit fontScale="85000" lnSpcReduction="20000"/>
          </a:bodyPr>
          <a:lstStyle/>
          <a:p>
            <a:r>
              <a:rPr lang="fr-FR" b="1" dirty="0" err="1"/>
              <a:t>trim</a:t>
            </a:r>
            <a:r>
              <a:rPr lang="fr-FR" dirty="0"/>
              <a:t>() : efface les espaces blancs au début et à la fin d’une chaine</a:t>
            </a:r>
          </a:p>
          <a:p>
            <a:endParaRPr lang="fr-FR" dirty="0"/>
          </a:p>
          <a:p>
            <a:r>
              <a:rPr lang="fr-FR" b="1" dirty="0" err="1"/>
              <a:t>ereg</a:t>
            </a:r>
            <a:r>
              <a:rPr lang="fr-FR" dirty="0"/>
              <a:t>(chaine, texte) : recherche dans texte , les séquences des caractères « </a:t>
            </a:r>
            <a:r>
              <a:rPr lang="fr-FR"/>
              <a:t>chaine ».</a:t>
            </a:r>
          </a:p>
          <a:p>
            <a:pPr marL="0" indent="0">
              <a:buNone/>
            </a:pPr>
            <a:endParaRPr lang="fr-FR"/>
          </a:p>
          <a:p>
            <a:pPr marL="0" indent="0">
              <a:buNone/>
            </a:pPr>
            <a:r>
              <a:rPr lang="fr-FR"/>
              <a:t>Retourne </a:t>
            </a:r>
            <a:r>
              <a:rPr lang="fr-FR" dirty="0"/>
              <a:t>la longueur de l'occurrence trouvée si une occurrence a été trouvée dans la chaîne string,</a:t>
            </a:r>
            <a:br>
              <a:rPr lang="fr-FR" dirty="0"/>
            </a:br>
            <a:r>
              <a:rPr lang="fr-FR" dirty="0"/>
              <a:t>FALSE dans le cas contraire ou si une erreur est survenue.</a:t>
            </a:r>
          </a:p>
          <a:p>
            <a:pPr marL="0" indent="0">
              <a:buNone/>
            </a:pPr>
            <a:br>
              <a:rPr lang="fr-FR" dirty="0"/>
            </a:br>
            <a:r>
              <a:rPr lang="fr-FR" dirty="0"/>
              <a:t>if ( </a:t>
            </a:r>
            <a:r>
              <a:rPr lang="fr-FR" dirty="0" err="1"/>
              <a:t>ereg</a:t>
            </a:r>
            <a:r>
              <a:rPr lang="fr-FR" dirty="0"/>
              <a:t>("BCD", "ABCDEF") )</a:t>
            </a:r>
            <a:br>
              <a:rPr lang="fr-FR" dirty="0"/>
            </a:br>
            <a:r>
              <a:rPr lang="fr-FR" dirty="0"/>
              <a:t>	{ </a:t>
            </a:r>
            <a:r>
              <a:rPr lang="fr-FR" dirty="0" err="1"/>
              <a:t>echo</a:t>
            </a:r>
            <a:r>
              <a:rPr lang="fr-FR" dirty="0"/>
              <a:t> "oui"; }</a:t>
            </a:r>
            <a:br>
              <a:rPr lang="fr-FR" dirty="0"/>
            </a:br>
            <a:r>
              <a:rPr lang="fr-FR" dirty="0" err="1"/>
              <a:t>else</a:t>
            </a:r>
            <a:br>
              <a:rPr lang="fr-FR" dirty="0"/>
            </a:br>
            <a:r>
              <a:rPr lang="fr-FR" dirty="0"/>
              <a:t>	{ </a:t>
            </a:r>
            <a:r>
              <a:rPr lang="fr-FR" dirty="0" err="1"/>
              <a:t>echo</a:t>
            </a:r>
            <a:r>
              <a:rPr lang="fr-FR" dirty="0"/>
              <a:t> "non"; }</a:t>
            </a:r>
            <a:endParaRPr lang="fr-FR" sz="2800" dirty="0"/>
          </a:p>
          <a:p>
            <a:endParaRPr lang="fr-FR" dirty="0"/>
          </a:p>
        </p:txBody>
      </p:sp>
    </p:spTree>
    <p:extLst>
      <p:ext uri="{BB962C8B-B14F-4D97-AF65-F5344CB8AC3E}">
        <p14:creationId xmlns:p14="http://schemas.microsoft.com/office/powerpoint/2010/main" val="1829327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p:txBody>
          <a:bodyPr>
            <a:normAutofit/>
          </a:bodyPr>
          <a:lstStyle/>
          <a:p>
            <a:r>
              <a:rPr lang="fr-FR" b="1" dirty="0" err="1"/>
              <a:t>isset</a:t>
            </a:r>
            <a:r>
              <a:rPr lang="fr-FR" dirty="0"/>
              <a:t>($var1, $var2, …) : </a:t>
            </a:r>
            <a:r>
              <a:rPr lang="nb-NO" dirty="0"/>
              <a:t>Détermine si une variable </a:t>
            </a:r>
            <a:r>
              <a:rPr lang="fr-FR" dirty="0"/>
              <a:t>ou plusieurs sont définies et sont différentes de NULL</a:t>
            </a:r>
          </a:p>
          <a:p>
            <a:pPr marL="0" indent="0">
              <a:buNone/>
            </a:pPr>
            <a:endParaRPr lang="fr-FR" dirty="0"/>
          </a:p>
          <a:p>
            <a:r>
              <a:rPr lang="fr-FR" b="1" dirty="0" err="1"/>
              <a:t>unset</a:t>
            </a:r>
            <a:r>
              <a:rPr lang="fr-FR" dirty="0"/>
              <a:t>($var1,$var2,…) : Détruit les variables</a:t>
            </a:r>
          </a:p>
          <a:p>
            <a:pPr marL="0" indent="0">
              <a:buNone/>
            </a:pPr>
            <a:endParaRPr lang="fr-FR" dirty="0"/>
          </a:p>
          <a:p>
            <a:r>
              <a:rPr lang="fr-FR" b="1" dirty="0" err="1"/>
              <a:t>empty</a:t>
            </a:r>
            <a:r>
              <a:rPr lang="fr-FR" dirty="0"/>
              <a:t>($var) : Détermine si une variable est vide</a:t>
            </a:r>
          </a:p>
        </p:txBody>
      </p:sp>
    </p:spTree>
    <p:extLst>
      <p:ext uri="{BB962C8B-B14F-4D97-AF65-F5344CB8AC3E}">
        <p14:creationId xmlns:p14="http://schemas.microsoft.com/office/powerpoint/2010/main" val="33595766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a:xfrm>
            <a:off x="457200" y="1600201"/>
            <a:ext cx="8229600" cy="1324744"/>
          </a:xfrm>
        </p:spPr>
        <p:txBody>
          <a:bodyPr>
            <a:normAutofit/>
          </a:bodyPr>
          <a:lstStyle/>
          <a:p>
            <a:r>
              <a:rPr lang="fr-FR" dirty="0"/>
              <a:t>Une variable non déclarée et une variable vide ne sont pas pareilles…</a:t>
            </a:r>
            <a:endParaRPr lang="fr-FR" sz="3600" dirty="0"/>
          </a:p>
        </p:txBody>
      </p:sp>
      <p:sp>
        <p:nvSpPr>
          <p:cNvPr id="5" name="Rectangle 4"/>
          <p:cNvSpPr/>
          <p:nvPr/>
        </p:nvSpPr>
        <p:spPr>
          <a:xfrm>
            <a:off x="611560" y="2924944"/>
            <a:ext cx="5904656" cy="341632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err="1">
                <a:solidFill>
                  <a:srgbClr val="1F497D"/>
                </a:solidFill>
              </a:rPr>
              <a:t>echo</a:t>
            </a:r>
            <a:r>
              <a:rPr lang="fr-FR" sz="2400" b="1" dirty="0">
                <a:solidFill>
                  <a:srgbClr val="1F497D"/>
                </a:solidFill>
              </a:rPr>
              <a:t>(</a:t>
            </a:r>
            <a:r>
              <a:rPr lang="fr-FR" sz="2400" b="1" dirty="0" err="1">
                <a:solidFill>
                  <a:srgbClr val="1F497D"/>
                </a:solidFill>
              </a:rPr>
              <a:t>isset</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"&lt;</a:t>
            </a:r>
            <a:r>
              <a:rPr lang="fr-FR" sz="2400" b="1" dirty="0" err="1">
                <a:solidFill>
                  <a:srgbClr val="1F497D"/>
                </a:solidFill>
              </a:rPr>
              <a:t>br</a:t>
            </a:r>
            <a:r>
              <a:rPr lang="fr-FR" sz="2400" b="1" dirty="0">
                <a:solidFill>
                  <a:srgbClr val="1F497D"/>
                </a:solidFill>
              </a:rPr>
              <a:t>&gt;");</a:t>
            </a:r>
          </a:p>
          <a:p>
            <a:r>
              <a:rPr lang="fr-FR" sz="2400" b="1" dirty="0">
                <a:solidFill>
                  <a:srgbClr val="1F497D"/>
                </a:solidFill>
              </a:rPr>
              <a:t>$var = 42;</a:t>
            </a:r>
          </a:p>
          <a:p>
            <a:r>
              <a:rPr lang="fr-FR" sz="2400" b="1" dirty="0" err="1">
                <a:solidFill>
                  <a:srgbClr val="1F497D"/>
                </a:solidFill>
              </a:rPr>
              <a:t>echo</a:t>
            </a:r>
            <a:r>
              <a:rPr lang="fr-FR" sz="2400" b="1" dirty="0">
                <a:solidFill>
                  <a:srgbClr val="1F497D"/>
                </a:solidFill>
              </a:rPr>
              <a:t>(</a:t>
            </a:r>
            <a:r>
              <a:rPr lang="fr-FR" sz="2400" b="1" dirty="0" err="1">
                <a:solidFill>
                  <a:srgbClr val="1F497D"/>
                </a:solidFill>
              </a:rPr>
              <a:t>isset</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"&lt;</a:t>
            </a:r>
            <a:r>
              <a:rPr lang="fr-FR" sz="2400" b="1" dirty="0" err="1">
                <a:solidFill>
                  <a:srgbClr val="1F497D"/>
                </a:solidFill>
              </a:rPr>
              <a:t>br</a:t>
            </a:r>
            <a:r>
              <a:rPr lang="fr-FR" sz="2400" b="1" dirty="0">
                <a:solidFill>
                  <a:srgbClr val="1F497D"/>
                </a:solidFill>
              </a:rPr>
              <a:t>&gt;");</a:t>
            </a:r>
          </a:p>
          <a:p>
            <a:r>
              <a:rPr lang="fr-FR" sz="2400" b="1" dirty="0">
                <a:solidFill>
                  <a:srgbClr val="1F497D"/>
                </a:solidFill>
              </a:rPr>
              <a:t>$var = "";</a:t>
            </a:r>
          </a:p>
          <a:p>
            <a:r>
              <a:rPr lang="fr-FR" sz="2400" b="1" dirty="0" err="1">
                <a:solidFill>
                  <a:srgbClr val="1F497D"/>
                </a:solidFill>
              </a:rPr>
              <a:t>echo</a:t>
            </a:r>
            <a:r>
              <a:rPr lang="fr-FR" sz="2400" b="1" dirty="0">
                <a:solidFill>
                  <a:srgbClr val="1F497D"/>
                </a:solidFill>
              </a:rPr>
              <a:t>(</a:t>
            </a:r>
            <a:r>
              <a:rPr lang="fr-FR" sz="2400" b="1" dirty="0" err="1">
                <a:solidFill>
                  <a:srgbClr val="1F497D"/>
                </a:solidFill>
              </a:rPr>
              <a:t>isset</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"&lt;</a:t>
            </a:r>
            <a:r>
              <a:rPr lang="fr-FR" sz="2400" b="1" dirty="0" err="1">
                <a:solidFill>
                  <a:srgbClr val="1F497D"/>
                </a:solidFill>
              </a:rPr>
              <a:t>br</a:t>
            </a:r>
            <a:r>
              <a:rPr lang="fr-FR" sz="2400" b="1" dirty="0">
                <a:solidFill>
                  <a:srgbClr val="1F497D"/>
                </a:solidFill>
              </a:rPr>
              <a:t>&gt;");</a:t>
            </a:r>
          </a:p>
          <a:p>
            <a:r>
              <a:rPr lang="fr-FR" sz="2400" b="1" dirty="0" err="1">
                <a:solidFill>
                  <a:srgbClr val="1F497D"/>
                </a:solidFill>
              </a:rPr>
              <a:t>unset</a:t>
            </a:r>
            <a:r>
              <a:rPr lang="fr-FR" sz="2400" b="1" dirty="0">
                <a:solidFill>
                  <a:srgbClr val="1F497D"/>
                </a:solidFill>
              </a:rPr>
              <a:t>($var);</a:t>
            </a:r>
          </a:p>
          <a:p>
            <a:r>
              <a:rPr lang="fr-FR" sz="2400" b="1" dirty="0" err="1">
                <a:solidFill>
                  <a:srgbClr val="1F497D"/>
                </a:solidFill>
              </a:rPr>
              <a:t>echo</a:t>
            </a:r>
            <a:r>
              <a:rPr lang="fr-FR" sz="2400" b="1" dirty="0">
                <a:solidFill>
                  <a:srgbClr val="1F497D"/>
                </a:solidFill>
              </a:rPr>
              <a:t>(</a:t>
            </a:r>
            <a:r>
              <a:rPr lang="fr-FR" sz="2400" b="1" dirty="0" err="1">
                <a:solidFill>
                  <a:srgbClr val="1F497D"/>
                </a:solidFill>
              </a:rPr>
              <a:t>isset</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"&lt;</a:t>
            </a:r>
            <a:r>
              <a:rPr lang="fr-FR" sz="2400" b="1" dirty="0" err="1">
                <a:solidFill>
                  <a:srgbClr val="1F497D"/>
                </a:solidFill>
              </a:rPr>
              <a:t>br</a:t>
            </a:r>
            <a:r>
              <a:rPr lang="fr-FR" sz="2400" b="1" dirty="0">
                <a:solidFill>
                  <a:srgbClr val="1F497D"/>
                </a:solidFill>
              </a:rPr>
              <a:t>&gt;");</a:t>
            </a:r>
          </a:p>
          <a:p>
            <a:r>
              <a:rPr lang="fr-FR" sz="2400" b="1" dirty="0">
                <a:solidFill>
                  <a:srgbClr val="1F497D"/>
                </a:solidFill>
              </a:rPr>
              <a:t>?&gt;</a:t>
            </a:r>
          </a:p>
        </p:txBody>
      </p:sp>
      <p:sp>
        <p:nvSpPr>
          <p:cNvPr id="8" name="ZoneTexte 7"/>
          <p:cNvSpPr txBox="1"/>
          <p:nvPr/>
        </p:nvSpPr>
        <p:spPr>
          <a:xfrm>
            <a:off x="6876256" y="2996952"/>
            <a:ext cx="1728192" cy="954107"/>
          </a:xfrm>
          <a:prstGeom prst="rect">
            <a:avLst/>
          </a:prstGeom>
          <a:noFill/>
        </p:spPr>
        <p:txBody>
          <a:bodyPr wrap="square" rtlCol="0">
            <a:spAutoFit/>
          </a:bodyPr>
          <a:lstStyle/>
          <a:p>
            <a:r>
              <a:rPr lang="fr-FR" sz="2800" dirty="0"/>
              <a:t>FALSE = 0</a:t>
            </a:r>
          </a:p>
          <a:p>
            <a:r>
              <a:rPr lang="fr-FR" sz="2800" dirty="0"/>
              <a:t>TRUE = 1</a:t>
            </a:r>
          </a:p>
        </p:txBody>
      </p:sp>
      <p:sp>
        <p:nvSpPr>
          <p:cNvPr id="9" name="ZoneTexte 8"/>
          <p:cNvSpPr txBox="1"/>
          <p:nvPr/>
        </p:nvSpPr>
        <p:spPr>
          <a:xfrm>
            <a:off x="7092280" y="5301208"/>
            <a:ext cx="184731" cy="369332"/>
          </a:xfrm>
          <a:prstGeom prst="rect">
            <a:avLst/>
          </a:prstGeom>
          <a:noFill/>
        </p:spPr>
        <p:txBody>
          <a:bodyPr wrap="none" rtlCol="0">
            <a:spAutoFit/>
          </a:bodyPr>
          <a:lstStyle/>
          <a:p>
            <a:endParaRPr lang="fr-FR" dirty="0"/>
          </a:p>
        </p:txBody>
      </p:sp>
      <p:sp>
        <p:nvSpPr>
          <p:cNvPr id="10" name="ZoneTexte 9"/>
          <p:cNvSpPr txBox="1"/>
          <p:nvPr/>
        </p:nvSpPr>
        <p:spPr>
          <a:xfrm>
            <a:off x="7020272" y="4437112"/>
            <a:ext cx="1008112" cy="1815882"/>
          </a:xfrm>
          <a:prstGeom prst="rect">
            <a:avLst/>
          </a:prstGeom>
          <a:noFill/>
        </p:spPr>
        <p:txBody>
          <a:bodyPr wrap="square" rtlCol="0">
            <a:spAutoFit/>
          </a:bodyPr>
          <a:lstStyle/>
          <a:p>
            <a:r>
              <a:rPr lang="fr-FR" sz="2800" dirty="0"/>
              <a:t>  -1</a:t>
            </a:r>
            <a:br>
              <a:rPr lang="fr-FR" sz="2800" dirty="0"/>
            </a:br>
            <a:r>
              <a:rPr lang="fr-FR" sz="2800" dirty="0"/>
              <a:t>1-</a:t>
            </a:r>
            <a:br>
              <a:rPr lang="fr-FR" sz="2800" dirty="0"/>
            </a:br>
            <a:r>
              <a:rPr lang="fr-FR" sz="2800" dirty="0"/>
              <a:t>1-1</a:t>
            </a:r>
            <a:br>
              <a:rPr lang="fr-FR" sz="2800" dirty="0"/>
            </a:br>
            <a:r>
              <a:rPr lang="fr-FR" sz="2800" dirty="0"/>
              <a:t>  -1</a:t>
            </a:r>
          </a:p>
        </p:txBody>
      </p:sp>
    </p:spTree>
    <p:extLst>
      <p:ext uri="{BB962C8B-B14F-4D97-AF65-F5344CB8AC3E}">
        <p14:creationId xmlns:p14="http://schemas.microsoft.com/office/powerpoint/2010/main" val="3756247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323923375"/>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extLst>
                    <a:ext uri="{9D8B030D-6E8A-4147-A177-3AD203B41FA5}">
                      <a16:colId xmlns:a16="http://schemas.microsoft.com/office/drawing/2014/main" val="20000"/>
                    </a:ext>
                  </a:extLst>
                </a:gridCol>
                <a:gridCol w="2743123">
                  <a:extLst>
                    <a:ext uri="{9D8B030D-6E8A-4147-A177-3AD203B41FA5}">
                      <a16:colId xmlns:a16="http://schemas.microsoft.com/office/drawing/2014/main" val="20001"/>
                    </a:ext>
                  </a:extLst>
                </a:gridCol>
                <a:gridCol w="2743123">
                  <a:extLst>
                    <a:ext uri="{9D8B030D-6E8A-4147-A177-3AD203B41FA5}">
                      <a16:colId xmlns:a16="http://schemas.microsoft.com/office/drawing/2014/main" val="20002"/>
                    </a:ext>
                  </a:extLst>
                </a:gridCol>
              </a:tblGrid>
              <a:tr h="797808">
                <a:tc>
                  <a:txBody>
                    <a:bodyPr/>
                    <a:lstStyle/>
                    <a:p>
                      <a:pPr algn="ctr"/>
                      <a:r>
                        <a:rPr lang="fr-FR" sz="2800" dirty="0"/>
                        <a:t>$Var</a:t>
                      </a:r>
                    </a:p>
                  </a:txBody>
                  <a:tcPr marL="85657" marR="85657" anchor="ctr"/>
                </a:tc>
                <a:tc>
                  <a:txBody>
                    <a:bodyPr/>
                    <a:lstStyle/>
                    <a:p>
                      <a:pPr algn="ctr"/>
                      <a:r>
                        <a:rPr lang="fr-FR" sz="2800" dirty="0" err="1"/>
                        <a:t>isset</a:t>
                      </a:r>
                      <a:endParaRPr lang="fr-FR" sz="2800" dirty="0"/>
                    </a:p>
                  </a:txBody>
                  <a:tcPr marL="85657" marR="85657" anchor="ctr"/>
                </a:tc>
                <a:tc>
                  <a:txBody>
                    <a:bodyPr/>
                    <a:lstStyle/>
                    <a:p>
                      <a:pPr algn="ctr"/>
                      <a:r>
                        <a:rPr lang="fr-FR" sz="2800" dirty="0" err="1"/>
                        <a:t>empty</a:t>
                      </a:r>
                      <a:endParaRPr lang="fr-FR" sz="2800" dirty="0"/>
                    </a:p>
                  </a:txBody>
                  <a:tcPr marL="85657" marR="85657" anchor="ctr"/>
                </a:tc>
                <a:extLst>
                  <a:ext uri="{0D108BD9-81ED-4DB2-BD59-A6C34878D82A}">
                    <a16:rowId xmlns:a16="http://schemas.microsoft.com/office/drawing/2014/main" val="10000"/>
                  </a:ext>
                </a:extLst>
              </a:tr>
              <a:tr h="797808">
                <a:tc>
                  <a:txBody>
                    <a:bodyPr/>
                    <a:lstStyle/>
                    <a:p>
                      <a:pPr algn="ctr"/>
                      <a:r>
                        <a:rPr lang="fr-FR" sz="2400" i="1" dirty="0"/>
                        <a:t>($var non déclarée)</a:t>
                      </a:r>
                    </a:p>
                  </a:txBody>
                  <a:tcPr marL="85657" marR="85657" anchor="ctr"/>
                </a:tc>
                <a:tc>
                  <a:txBody>
                    <a:bodyPr/>
                    <a:lstStyle/>
                    <a:p>
                      <a:pPr algn="ctr"/>
                      <a:r>
                        <a:rPr lang="fr-FR" sz="2800" dirty="0"/>
                        <a:t>(0) FAUX</a:t>
                      </a:r>
                    </a:p>
                  </a:txBody>
                  <a:tcPr marL="85657" marR="85657" anchor="ctr"/>
                </a:tc>
                <a:tc>
                  <a:txBody>
                    <a:bodyPr/>
                    <a:lstStyle/>
                    <a:p>
                      <a:pPr marL="342900" indent="-342900" algn="ctr">
                        <a:buAutoNum type="arabicParenBoth"/>
                      </a:pPr>
                      <a:r>
                        <a:rPr lang="fr-FR" sz="2800" dirty="0"/>
                        <a:t>VRAI</a:t>
                      </a:r>
                    </a:p>
                  </a:txBody>
                  <a:tcPr marL="85657" marR="85657" anchor="ctr"/>
                </a:tc>
                <a:extLst>
                  <a:ext uri="{0D108BD9-81ED-4DB2-BD59-A6C34878D82A}">
                    <a16:rowId xmlns:a16="http://schemas.microsoft.com/office/drawing/2014/main" val="10001"/>
                  </a:ext>
                </a:extLst>
              </a:tr>
              <a:tr h="797808">
                <a:tc>
                  <a:txBody>
                    <a:bodyPr/>
                    <a:lstStyle/>
                    <a:p>
                      <a:pPr algn="ctr"/>
                      <a:r>
                        <a:rPr lang="fr-FR" sz="2800" dirty="0"/>
                        <a:t>42</a:t>
                      </a:r>
                    </a:p>
                  </a:txBody>
                  <a:tcPr marL="85657" marR="85657" anchor="ctr"/>
                </a:tc>
                <a:tc>
                  <a:txBody>
                    <a:bodyPr/>
                    <a:lstStyle/>
                    <a:p>
                      <a:pPr algn="ctr"/>
                      <a:r>
                        <a:rPr lang="fr-FR" sz="2800" dirty="0"/>
                        <a:t>(1) VRAI</a:t>
                      </a:r>
                    </a:p>
                  </a:txBody>
                  <a:tcPr marL="85657" marR="85657" anchor="ctr"/>
                </a:tc>
                <a:tc>
                  <a:txBody>
                    <a:bodyPr/>
                    <a:lstStyle/>
                    <a:p>
                      <a:pPr algn="ctr"/>
                      <a:r>
                        <a:rPr lang="fr-FR" sz="2800" dirty="0"/>
                        <a:t>(0) FAUX</a:t>
                      </a:r>
                    </a:p>
                  </a:txBody>
                  <a:tcPr marL="85657" marR="85657" anchor="ctr"/>
                </a:tc>
                <a:extLst>
                  <a:ext uri="{0D108BD9-81ED-4DB2-BD59-A6C34878D82A}">
                    <a16:rowId xmlns:a16="http://schemas.microsoft.com/office/drawing/2014/main" val="10002"/>
                  </a:ext>
                </a:extLst>
              </a:tr>
              <a:tr h="797808">
                <a:tc>
                  <a:txBody>
                    <a:bodyPr/>
                    <a:lstStyle/>
                    <a:p>
                      <a:pPr algn="ctr"/>
                      <a:r>
                        <a:rPr lang="fr-FR" sz="2800" dirty="0"/>
                        <a:t>«  »</a:t>
                      </a:r>
                    </a:p>
                  </a:txBody>
                  <a:tcPr marL="85657" marR="85657" anchor="ctr"/>
                </a:tc>
                <a:tc>
                  <a:txBody>
                    <a:bodyPr/>
                    <a:lstStyle/>
                    <a:p>
                      <a:pPr algn="ctr"/>
                      <a:r>
                        <a:rPr lang="fr-FR" sz="2800" dirty="0"/>
                        <a:t>(1) VRAI</a:t>
                      </a:r>
                    </a:p>
                  </a:txBody>
                  <a:tcPr marL="85657" marR="85657" anchor="ctr"/>
                </a:tc>
                <a:tc>
                  <a:txBody>
                    <a:bodyPr/>
                    <a:lstStyle/>
                    <a:p>
                      <a:pPr marL="342900" indent="-342900" algn="ctr">
                        <a:buAutoNum type="arabicParenBoth"/>
                      </a:pPr>
                      <a:r>
                        <a:rPr lang="fr-FR" sz="2800" dirty="0"/>
                        <a:t>VRAI</a:t>
                      </a:r>
                    </a:p>
                  </a:txBody>
                  <a:tcPr marL="85657" marR="85657" anchor="ctr"/>
                </a:tc>
                <a:extLst>
                  <a:ext uri="{0D108BD9-81ED-4DB2-BD59-A6C34878D82A}">
                    <a16:rowId xmlns:a16="http://schemas.microsoft.com/office/drawing/2014/main" val="10003"/>
                  </a:ext>
                </a:extLst>
              </a:tr>
              <a:tr h="797808">
                <a:tc>
                  <a:txBody>
                    <a:bodyPr/>
                    <a:lstStyle/>
                    <a:p>
                      <a:pPr algn="ctr"/>
                      <a:r>
                        <a:rPr lang="fr-FR" sz="2800" dirty="0"/>
                        <a:t>(</a:t>
                      </a:r>
                      <a:r>
                        <a:rPr lang="fr-FR" sz="2800" dirty="0" err="1"/>
                        <a:t>unset</a:t>
                      </a:r>
                      <a:r>
                        <a:rPr lang="fr-FR" sz="2800" dirty="0"/>
                        <a:t> $var)</a:t>
                      </a:r>
                    </a:p>
                  </a:txBody>
                  <a:tcPr marL="85657" marR="85657" anchor="ctr"/>
                </a:tc>
                <a:tc>
                  <a:txBody>
                    <a:bodyPr/>
                    <a:lstStyle/>
                    <a:p>
                      <a:pPr algn="ctr"/>
                      <a:r>
                        <a:rPr lang="fr-FR" sz="2800" dirty="0"/>
                        <a:t>(0) FAUX</a:t>
                      </a:r>
                    </a:p>
                  </a:txBody>
                  <a:tcPr marL="85657" marR="85657" anchor="ctr"/>
                </a:tc>
                <a:tc>
                  <a:txBody>
                    <a:bodyPr/>
                    <a:lstStyle/>
                    <a:p>
                      <a:pPr algn="ctr"/>
                      <a:r>
                        <a:rPr lang="fr-FR" sz="2800" dirty="0"/>
                        <a:t>(1) VRAI</a:t>
                      </a:r>
                    </a:p>
                  </a:txBody>
                  <a:tcPr marL="85657" marR="85657"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5660168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sz="half" idx="2"/>
          </p:nvPr>
        </p:nvSpPr>
        <p:spPr>
          <a:xfrm>
            <a:off x="6120680" y="1268760"/>
            <a:ext cx="3023320" cy="4524315"/>
          </a:xfrm>
        </p:spPr>
        <p:txBody>
          <a:bodyPr>
            <a:normAutofit/>
          </a:bodyPr>
          <a:lstStyle/>
          <a:p>
            <a:endParaRPr lang="fr-FR" dirty="0"/>
          </a:p>
          <a:p>
            <a:r>
              <a:rPr lang="fr-FR" dirty="0"/>
              <a:t>Valeur « </a:t>
            </a:r>
            <a:r>
              <a:rPr lang="fr-FR" dirty="0" err="1"/>
              <a:t>null</a:t>
            </a:r>
            <a:r>
              <a:rPr lang="fr-FR" dirty="0"/>
              <a:t> » disponible, mais signifie que la variable existe</a:t>
            </a:r>
          </a:p>
          <a:p>
            <a:pPr marL="0" indent="0">
              <a:buNone/>
            </a:pPr>
            <a:endParaRPr lang="fr-FR" dirty="0"/>
          </a:p>
          <a:p>
            <a:pPr marL="0" indent="0">
              <a:buNone/>
            </a:pPr>
            <a:endParaRPr lang="fr-FR" dirty="0"/>
          </a:p>
          <a:p>
            <a:r>
              <a:rPr lang="fr-FR" dirty="0" err="1"/>
              <a:t>Null</a:t>
            </a:r>
            <a:r>
              <a:rPr lang="fr-FR" dirty="0"/>
              <a:t> != </a:t>
            </a:r>
            <a:r>
              <a:rPr lang="fr-FR" dirty="0" err="1"/>
              <a:t>Empty</a:t>
            </a:r>
            <a:endParaRPr lang="fr-FR" dirty="0"/>
          </a:p>
          <a:p>
            <a:endParaRPr lang="fr-FR" dirty="0"/>
          </a:p>
          <a:p>
            <a:endParaRPr lang="fr-FR" dirty="0"/>
          </a:p>
          <a:p>
            <a:endParaRPr lang="fr-FR" dirty="0"/>
          </a:p>
        </p:txBody>
      </p:sp>
      <p:sp>
        <p:nvSpPr>
          <p:cNvPr id="5" name="Rectangle 4"/>
          <p:cNvSpPr/>
          <p:nvPr/>
        </p:nvSpPr>
        <p:spPr>
          <a:xfrm>
            <a:off x="323528" y="1280949"/>
            <a:ext cx="5760640" cy="452431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err="1">
                <a:solidFill>
                  <a:srgbClr val="1F497D"/>
                </a:solidFill>
              </a:rPr>
              <a:t>echo</a:t>
            </a:r>
            <a:r>
              <a:rPr lang="fr-FR" sz="2400" b="1" dirty="0">
                <a:solidFill>
                  <a:srgbClr val="1F497D"/>
                </a:solidFill>
              </a:rPr>
              <a:t> (</a:t>
            </a:r>
            <a:r>
              <a:rPr lang="fr-FR" sz="2400" b="1" dirty="0" err="1">
                <a:solidFill>
                  <a:srgbClr val="1F497D"/>
                </a:solidFill>
              </a:rPr>
              <a:t>is_null</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a:t>
            </a:r>
          </a:p>
          <a:p>
            <a:endParaRPr lang="fr-FR" sz="2400" b="1" dirty="0">
              <a:solidFill>
                <a:srgbClr val="1F497D"/>
              </a:solidFill>
            </a:endParaRPr>
          </a:p>
          <a:p>
            <a:r>
              <a:rPr lang="fr-FR" sz="2400" b="1" dirty="0">
                <a:solidFill>
                  <a:srgbClr val="1F497D"/>
                </a:solidFill>
              </a:rPr>
              <a:t>$var=0;</a:t>
            </a:r>
          </a:p>
          <a:p>
            <a:r>
              <a:rPr lang="fr-FR" sz="2400" b="1" dirty="0" err="1">
                <a:solidFill>
                  <a:srgbClr val="1F497D"/>
                </a:solidFill>
              </a:rPr>
              <a:t>echo</a:t>
            </a:r>
            <a:r>
              <a:rPr lang="fr-FR" sz="2400" b="1" dirty="0">
                <a:solidFill>
                  <a:srgbClr val="1F497D"/>
                </a:solidFill>
              </a:rPr>
              <a:t> (</a:t>
            </a:r>
            <a:r>
              <a:rPr lang="fr-FR" sz="2400" b="1" dirty="0" err="1">
                <a:solidFill>
                  <a:srgbClr val="1F497D"/>
                </a:solidFill>
              </a:rPr>
              <a:t>is_null</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a:t>
            </a:r>
          </a:p>
          <a:p>
            <a:endParaRPr lang="fr-FR" sz="2400" b="1" dirty="0">
              <a:solidFill>
                <a:srgbClr val="1F497D"/>
              </a:solidFill>
            </a:endParaRPr>
          </a:p>
          <a:p>
            <a:r>
              <a:rPr lang="fr-FR" sz="2400" b="1" dirty="0">
                <a:solidFill>
                  <a:srgbClr val="1F497D"/>
                </a:solidFill>
              </a:rPr>
              <a:t>$var="";</a:t>
            </a:r>
          </a:p>
          <a:p>
            <a:r>
              <a:rPr lang="fr-FR" sz="2400" b="1" dirty="0" err="1">
                <a:solidFill>
                  <a:srgbClr val="1F497D"/>
                </a:solidFill>
              </a:rPr>
              <a:t>echo</a:t>
            </a:r>
            <a:r>
              <a:rPr lang="fr-FR" sz="2400" b="1" dirty="0">
                <a:solidFill>
                  <a:srgbClr val="1F497D"/>
                </a:solidFill>
              </a:rPr>
              <a:t> (</a:t>
            </a:r>
            <a:r>
              <a:rPr lang="fr-FR" sz="2400" b="1" dirty="0" err="1">
                <a:solidFill>
                  <a:srgbClr val="1F497D"/>
                </a:solidFill>
              </a:rPr>
              <a:t>is_null</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a:t>
            </a:r>
          </a:p>
          <a:p>
            <a:endParaRPr lang="fr-FR" sz="2400" b="1" dirty="0">
              <a:solidFill>
                <a:srgbClr val="1F497D"/>
              </a:solidFill>
            </a:endParaRPr>
          </a:p>
          <a:p>
            <a:r>
              <a:rPr lang="fr-FR" sz="2400" b="1" dirty="0">
                <a:solidFill>
                  <a:srgbClr val="1F497D"/>
                </a:solidFill>
              </a:rPr>
              <a:t>$var = </a:t>
            </a:r>
            <a:r>
              <a:rPr lang="fr-FR" sz="2400" b="1" dirty="0" err="1">
                <a:solidFill>
                  <a:srgbClr val="1F497D"/>
                </a:solidFill>
              </a:rPr>
              <a:t>null</a:t>
            </a:r>
            <a:r>
              <a:rPr lang="fr-FR" sz="2400" b="1" dirty="0">
                <a:solidFill>
                  <a:srgbClr val="1F497D"/>
                </a:solidFill>
              </a:rPr>
              <a:t>;</a:t>
            </a:r>
          </a:p>
          <a:p>
            <a:r>
              <a:rPr lang="fr-FR" sz="2400" b="1" dirty="0" err="1">
                <a:solidFill>
                  <a:srgbClr val="1F497D"/>
                </a:solidFill>
              </a:rPr>
              <a:t>echo</a:t>
            </a:r>
            <a:r>
              <a:rPr lang="fr-FR" sz="2400" b="1" dirty="0">
                <a:solidFill>
                  <a:srgbClr val="1F497D"/>
                </a:solidFill>
              </a:rPr>
              <a:t> (</a:t>
            </a:r>
            <a:r>
              <a:rPr lang="fr-FR" sz="2400" b="1" dirty="0" err="1">
                <a:solidFill>
                  <a:srgbClr val="1F497D"/>
                </a:solidFill>
              </a:rPr>
              <a:t>is_null</a:t>
            </a:r>
            <a:r>
              <a:rPr lang="fr-FR" sz="2400" b="1" dirty="0">
                <a:solidFill>
                  <a:srgbClr val="1F497D"/>
                </a:solidFill>
              </a:rPr>
              <a:t>($var) . "-" . </a:t>
            </a:r>
            <a:r>
              <a:rPr lang="fr-FR" sz="2400" b="1" dirty="0" err="1">
                <a:solidFill>
                  <a:srgbClr val="1F497D"/>
                </a:solidFill>
              </a:rPr>
              <a:t>empty</a:t>
            </a:r>
            <a:r>
              <a:rPr lang="fr-FR" sz="2400" b="1" dirty="0">
                <a:solidFill>
                  <a:srgbClr val="1F497D"/>
                </a:solidFill>
              </a:rPr>
              <a:t>($var) . ";;");</a:t>
            </a:r>
          </a:p>
          <a:p>
            <a:r>
              <a:rPr lang="fr-FR" sz="2400" b="1" dirty="0">
                <a:solidFill>
                  <a:srgbClr val="1F497D"/>
                </a:solidFill>
              </a:rPr>
              <a:t>?&gt;</a:t>
            </a:r>
          </a:p>
        </p:txBody>
      </p:sp>
      <p:sp>
        <p:nvSpPr>
          <p:cNvPr id="4" name="ZoneTexte 3"/>
          <p:cNvSpPr txBox="1"/>
          <p:nvPr/>
        </p:nvSpPr>
        <p:spPr>
          <a:xfrm>
            <a:off x="0" y="5848816"/>
            <a:ext cx="9144000" cy="892552"/>
          </a:xfrm>
          <a:prstGeom prst="rect">
            <a:avLst/>
          </a:prstGeom>
          <a:noFill/>
        </p:spPr>
        <p:txBody>
          <a:bodyPr wrap="square" rtlCol="0">
            <a:spAutoFit/>
          </a:bodyPr>
          <a:lstStyle/>
          <a:p>
            <a:pPr algn="ctr"/>
            <a:r>
              <a:rPr lang="en-US" sz="2400" i="1" dirty="0"/>
              <a:t>PHP Notice:  Undefined variable: </a:t>
            </a:r>
            <a:r>
              <a:rPr lang="en-US" sz="2400" i="1" dirty="0" err="1"/>
              <a:t>var</a:t>
            </a:r>
            <a:r>
              <a:rPr lang="en-US" sz="2400" i="1" dirty="0"/>
              <a:t> in Standard input code on line 2</a:t>
            </a:r>
            <a:endParaRPr lang="fr-FR" sz="2400" i="1" dirty="0"/>
          </a:p>
          <a:p>
            <a:pPr algn="ctr"/>
            <a:r>
              <a:rPr lang="fr-FR" sz="2800" dirty="0"/>
              <a:t>1-1 ;; -1 ;; -1 ;; 1-1</a:t>
            </a:r>
          </a:p>
        </p:txBody>
      </p:sp>
    </p:spTree>
    <p:extLst>
      <p:ext uri="{BB962C8B-B14F-4D97-AF65-F5344CB8AC3E}">
        <p14:creationId xmlns:p14="http://schemas.microsoft.com/office/powerpoint/2010/main" val="745614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PHP est une extension à côté de Apache</a:t>
            </a:r>
          </a:p>
          <a:p>
            <a:pPr lvl="1"/>
            <a:r>
              <a:rPr lang="fr-FR" sz="2400" dirty="0"/>
              <a:t>Apache configuré pour appeler PHP lorsqu’il</a:t>
            </a:r>
            <a:br>
              <a:rPr lang="fr-FR" sz="2400" dirty="0"/>
            </a:br>
            <a:r>
              <a:rPr lang="fr-FR" sz="2400" dirty="0"/>
              <a:t>voit passer une requête terminant par « .</a:t>
            </a:r>
            <a:r>
              <a:rPr lang="fr-FR" sz="2400" dirty="0" err="1"/>
              <a:t>php</a:t>
            </a:r>
            <a:r>
              <a:rPr lang="fr-FR" sz="2400" dirty="0"/>
              <a:t> »</a:t>
            </a:r>
          </a:p>
          <a:p>
            <a:pPr lvl="1"/>
            <a:r>
              <a:rPr lang="fr-FR" sz="2400" dirty="0"/>
              <a:t>PHP traite le fichier en question, et produit</a:t>
            </a:r>
            <a:br>
              <a:rPr lang="fr-FR" sz="2400" dirty="0"/>
            </a:br>
            <a:r>
              <a:rPr lang="fr-FR" sz="2400" dirty="0"/>
              <a:t>une réponse renvoyée par Apache</a:t>
            </a:r>
          </a:p>
        </p:txBody>
      </p:sp>
      <p:sp>
        <p:nvSpPr>
          <p:cNvPr id="5" name="Titre 4"/>
          <p:cNvSpPr>
            <a:spLocks noGrp="1"/>
          </p:cNvSpPr>
          <p:nvPr>
            <p:ph type="title"/>
          </p:nvPr>
        </p:nvSpPr>
        <p:spPr/>
        <p:txBody>
          <a:bodyPr/>
          <a:lstStyle/>
          <a:p>
            <a:r>
              <a:rPr lang="fr-FR" dirty="0"/>
              <a:t>Rappels</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a:t>GET </a:t>
            </a:r>
            <a:r>
              <a:rPr lang="fr-FR" dirty="0" err="1"/>
              <a:t>page.php</a:t>
            </a:r>
            <a:endParaRPr lang="fr-FR" dirty="0"/>
          </a:p>
        </p:txBody>
      </p:sp>
      <p:grpSp>
        <p:nvGrpSpPr>
          <p:cNvPr id="24" name="Groupe 23"/>
          <p:cNvGrpSpPr/>
          <p:nvPr/>
        </p:nvGrpSpPr>
        <p:grpSpPr>
          <a:xfrm>
            <a:off x="7585789" y="1916832"/>
            <a:ext cx="1162675" cy="1872208"/>
            <a:chOff x="7585789" y="2924944"/>
            <a:chExt cx="1162675" cy="1872208"/>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&lt;?</a:t>
              </a:r>
              <a:r>
                <a:rPr lang="fr-FR" sz="1600" dirty="0" err="1">
                  <a:solidFill>
                    <a:schemeClr val="tx1"/>
                  </a:solidFill>
                </a:rPr>
                <a:t>php</a:t>
              </a:r>
              <a:endParaRPr lang="fr-FR" sz="1600" dirty="0">
                <a:solidFill>
                  <a:schemeClr val="tx1"/>
                </a:solidFill>
              </a:endParaRPr>
            </a:p>
            <a:p>
              <a:r>
                <a:rPr lang="fr-FR" sz="1600" dirty="0" err="1">
                  <a:solidFill>
                    <a:schemeClr val="tx1"/>
                  </a:solidFill>
                </a:rPr>
                <a:t>echo</a:t>
              </a:r>
              <a:r>
                <a:rPr lang="fr-FR" sz="1600" dirty="0">
                  <a:solidFill>
                    <a:schemeClr val="tx1"/>
                  </a:solidFill>
                </a:rPr>
                <a:t> "B";</a:t>
              </a:r>
            </a:p>
            <a:p>
              <a:r>
                <a:rPr lang="fr-FR" sz="1600" dirty="0">
                  <a:solidFill>
                    <a:schemeClr val="tx1"/>
                  </a:solidFill>
                </a:rPr>
                <a:t>?&gt;</a:t>
              </a:r>
            </a:p>
            <a:p>
              <a:r>
                <a:rPr lang="fr-FR" sz="1600" dirty="0">
                  <a:solidFill>
                    <a:schemeClr val="tx1"/>
                  </a:solidFill>
                </a:rPr>
                <a:t>&lt;/html&gt;</a:t>
              </a:r>
            </a:p>
          </p:txBody>
        </p:sp>
        <p:sp>
          <p:nvSpPr>
            <p:cNvPr id="20" name="ZoneTexte 19"/>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a:t>
            </a:r>
            <a:r>
              <a:rPr lang="fr-FR" dirty="0" err="1"/>
              <a:t>page.php</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a:t>B</a:t>
            </a:r>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2" name="Image 31"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pic>
        <p:nvPicPr>
          <p:cNvPr id="33" name="Image 32"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892" y="3861048"/>
            <a:ext cx="664468" cy="664468"/>
          </a:xfrm>
          <a:prstGeom prst="rect">
            <a:avLst/>
          </a:prstGeom>
        </p:spPr>
      </p:pic>
      <p:grpSp>
        <p:nvGrpSpPr>
          <p:cNvPr id="35" name="Groupe 34"/>
          <p:cNvGrpSpPr/>
          <p:nvPr/>
        </p:nvGrpSpPr>
        <p:grpSpPr>
          <a:xfrm>
            <a:off x="7596336" y="4725144"/>
            <a:ext cx="1162675" cy="1872208"/>
            <a:chOff x="7585789" y="2924944"/>
            <a:chExt cx="1162675" cy="1872208"/>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B</a:t>
              </a:r>
            </a:p>
            <a:p>
              <a:r>
                <a:rPr lang="fr-FR" sz="1600" dirty="0">
                  <a:solidFill>
                    <a:schemeClr val="tx1"/>
                  </a:solidFill>
                </a:rPr>
                <a:t>&lt;/html&gt;</a:t>
              </a:r>
            </a:p>
          </p:txBody>
        </p:sp>
        <p:sp>
          <p:nvSpPr>
            <p:cNvPr id="37" name="ZoneTexte 36"/>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72208"/>
            <a:chOff x="7585789" y="2924944"/>
            <a:chExt cx="1162675" cy="1872208"/>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B</a:t>
              </a:r>
            </a:p>
            <a:p>
              <a:r>
                <a:rPr lang="fr-FR" sz="1600" dirty="0">
                  <a:solidFill>
                    <a:schemeClr val="tx1"/>
                  </a:solidFill>
                </a:rPr>
                <a:t>&lt;/html&gt;</a:t>
              </a:r>
            </a:p>
          </p:txBody>
        </p:sp>
        <p:sp>
          <p:nvSpPr>
            <p:cNvPr id="42" name="ZoneTexte 41"/>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grpSp>
        <p:nvGrpSpPr>
          <p:cNvPr id="39" name="Groupe 38">
            <a:extLst>
              <a:ext uri="{FF2B5EF4-FFF2-40B4-BE49-F238E27FC236}">
                <a16:creationId xmlns:a16="http://schemas.microsoft.com/office/drawing/2014/main" id="{1FD90F92-9AD9-4E4A-9241-4467DD478737}"/>
              </a:ext>
            </a:extLst>
          </p:cNvPr>
          <p:cNvGrpSpPr/>
          <p:nvPr/>
        </p:nvGrpSpPr>
        <p:grpSpPr>
          <a:xfrm>
            <a:off x="944216" y="5517232"/>
            <a:ext cx="2187624" cy="747464"/>
            <a:chOff x="611560" y="4077072"/>
            <a:chExt cx="2187624" cy="747464"/>
          </a:xfrm>
        </p:grpSpPr>
        <p:pic>
          <p:nvPicPr>
            <p:cNvPr id="43" name="Image 42" descr="firefox.png">
              <a:extLst>
                <a:ext uri="{FF2B5EF4-FFF2-40B4-BE49-F238E27FC236}">
                  <a16:creationId xmlns:a16="http://schemas.microsoft.com/office/drawing/2014/main" id="{5A239D17-61FC-4967-94B9-9361032238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44" name="Image 43">
              <a:extLst>
                <a:ext uri="{FF2B5EF4-FFF2-40B4-BE49-F238E27FC236}">
                  <a16:creationId xmlns:a16="http://schemas.microsoft.com/office/drawing/2014/main" id="{65A81BF7-379B-48A8-9E48-DB281E7E5293}"/>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45" name="Image 44" descr="chrome.png">
              <a:extLst>
                <a:ext uri="{FF2B5EF4-FFF2-40B4-BE49-F238E27FC236}">
                  <a16:creationId xmlns:a16="http://schemas.microsoft.com/office/drawing/2014/main" id="{E9E954AD-019C-4B43-AC81-4FA47D20B76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425848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2522371560"/>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extLst>
                    <a:ext uri="{9D8B030D-6E8A-4147-A177-3AD203B41FA5}">
                      <a16:colId xmlns:a16="http://schemas.microsoft.com/office/drawing/2014/main" val="20000"/>
                    </a:ext>
                  </a:extLst>
                </a:gridCol>
                <a:gridCol w="2743123">
                  <a:extLst>
                    <a:ext uri="{9D8B030D-6E8A-4147-A177-3AD203B41FA5}">
                      <a16:colId xmlns:a16="http://schemas.microsoft.com/office/drawing/2014/main" val="20001"/>
                    </a:ext>
                  </a:extLst>
                </a:gridCol>
                <a:gridCol w="2743123">
                  <a:extLst>
                    <a:ext uri="{9D8B030D-6E8A-4147-A177-3AD203B41FA5}">
                      <a16:colId xmlns:a16="http://schemas.microsoft.com/office/drawing/2014/main" val="20002"/>
                    </a:ext>
                  </a:extLst>
                </a:gridCol>
              </a:tblGrid>
              <a:tr h="797808">
                <a:tc>
                  <a:txBody>
                    <a:bodyPr/>
                    <a:lstStyle/>
                    <a:p>
                      <a:pPr algn="ctr"/>
                      <a:r>
                        <a:rPr lang="fr-FR" sz="2800" dirty="0"/>
                        <a:t>$Var</a:t>
                      </a:r>
                    </a:p>
                  </a:txBody>
                  <a:tcPr marL="85657" marR="85657" anchor="ctr"/>
                </a:tc>
                <a:tc>
                  <a:txBody>
                    <a:bodyPr/>
                    <a:lstStyle/>
                    <a:p>
                      <a:pPr algn="ctr"/>
                      <a:r>
                        <a:rPr lang="fr-FR" sz="2800" dirty="0" err="1"/>
                        <a:t>is_null</a:t>
                      </a:r>
                      <a:endParaRPr lang="fr-FR" sz="2800" dirty="0"/>
                    </a:p>
                  </a:txBody>
                  <a:tcPr marL="85657" marR="85657" anchor="ctr"/>
                </a:tc>
                <a:tc>
                  <a:txBody>
                    <a:bodyPr/>
                    <a:lstStyle/>
                    <a:p>
                      <a:pPr algn="ctr"/>
                      <a:r>
                        <a:rPr lang="fr-FR" sz="2800" dirty="0" err="1"/>
                        <a:t>empty</a:t>
                      </a:r>
                      <a:endParaRPr lang="fr-FR" sz="2800" dirty="0"/>
                    </a:p>
                  </a:txBody>
                  <a:tcPr marL="85657" marR="85657" anchor="ctr"/>
                </a:tc>
                <a:extLst>
                  <a:ext uri="{0D108BD9-81ED-4DB2-BD59-A6C34878D82A}">
                    <a16:rowId xmlns:a16="http://schemas.microsoft.com/office/drawing/2014/main" val="10000"/>
                  </a:ext>
                </a:extLst>
              </a:tr>
              <a:tr h="797808">
                <a:tc>
                  <a:txBody>
                    <a:bodyPr/>
                    <a:lstStyle/>
                    <a:p>
                      <a:pPr algn="ctr"/>
                      <a:r>
                        <a:rPr lang="fr-FR" sz="2400" i="1" dirty="0"/>
                        <a:t>($var non déclarée)</a:t>
                      </a:r>
                    </a:p>
                  </a:txBody>
                  <a:tcPr marL="85657" marR="85657" anchor="ctr"/>
                </a:tc>
                <a:tc>
                  <a:txBody>
                    <a:bodyPr/>
                    <a:lstStyle/>
                    <a:p>
                      <a:pPr algn="ctr"/>
                      <a:r>
                        <a:rPr lang="fr-FR" sz="2800" dirty="0"/>
                        <a:t>(1) VRAI*</a:t>
                      </a:r>
                    </a:p>
                  </a:txBody>
                  <a:tcPr marL="85657" marR="85657" anchor="ctr"/>
                </a:tc>
                <a:tc>
                  <a:txBody>
                    <a:bodyPr/>
                    <a:lstStyle/>
                    <a:p>
                      <a:pPr marL="342900" indent="-342900" algn="ctr">
                        <a:buAutoNum type="arabicParenBoth"/>
                      </a:pPr>
                      <a:r>
                        <a:rPr lang="fr-FR" sz="2800" dirty="0"/>
                        <a:t> VRAI</a:t>
                      </a:r>
                    </a:p>
                  </a:txBody>
                  <a:tcPr marL="85657" marR="85657" anchor="ctr"/>
                </a:tc>
                <a:extLst>
                  <a:ext uri="{0D108BD9-81ED-4DB2-BD59-A6C34878D82A}">
                    <a16:rowId xmlns:a16="http://schemas.microsoft.com/office/drawing/2014/main" val="10001"/>
                  </a:ext>
                </a:extLst>
              </a:tr>
              <a:tr h="797808">
                <a:tc>
                  <a:txBody>
                    <a:bodyPr/>
                    <a:lstStyle/>
                    <a:p>
                      <a:pPr algn="ctr"/>
                      <a:r>
                        <a:rPr lang="fr-FR" sz="2800" dirty="0"/>
                        <a:t>0</a:t>
                      </a:r>
                    </a:p>
                  </a:txBody>
                  <a:tcPr marL="85657" marR="85657" anchor="ctr"/>
                </a:tc>
                <a:tc>
                  <a:txBody>
                    <a:bodyPr/>
                    <a:lstStyle/>
                    <a:p>
                      <a:pPr algn="ctr"/>
                      <a:r>
                        <a:rPr lang="fr-FR" sz="2800" dirty="0"/>
                        <a:t>(0) FAUX</a:t>
                      </a:r>
                    </a:p>
                  </a:txBody>
                  <a:tcPr marL="85657" marR="85657" anchor="ctr"/>
                </a:tc>
                <a:tc>
                  <a:txBody>
                    <a:bodyPr/>
                    <a:lstStyle/>
                    <a:p>
                      <a:pPr algn="ctr">
                        <a:buAutoNum type="arabicParenBoth"/>
                      </a:pPr>
                      <a:r>
                        <a:rPr lang="fr-FR" sz="2800" baseline="0" dirty="0"/>
                        <a:t> </a:t>
                      </a:r>
                      <a:r>
                        <a:rPr lang="fr-FR" sz="2800" dirty="0"/>
                        <a:t>VRAI</a:t>
                      </a:r>
                    </a:p>
                  </a:txBody>
                  <a:tcPr marL="85657" marR="85657" anchor="ctr"/>
                </a:tc>
                <a:extLst>
                  <a:ext uri="{0D108BD9-81ED-4DB2-BD59-A6C34878D82A}">
                    <a16:rowId xmlns:a16="http://schemas.microsoft.com/office/drawing/2014/main" val="10002"/>
                  </a:ext>
                </a:extLst>
              </a:tr>
              <a:tr h="797808">
                <a:tc>
                  <a:txBody>
                    <a:bodyPr/>
                    <a:lstStyle/>
                    <a:p>
                      <a:pPr algn="ctr"/>
                      <a:r>
                        <a:rPr lang="fr-FR" sz="2800" dirty="0"/>
                        <a:t>«  »</a:t>
                      </a:r>
                    </a:p>
                  </a:txBody>
                  <a:tcPr marL="85657" marR="85657" anchor="ctr"/>
                </a:tc>
                <a:tc>
                  <a:txBody>
                    <a:bodyPr/>
                    <a:lstStyle/>
                    <a:p>
                      <a:pPr algn="ctr"/>
                      <a:r>
                        <a:rPr lang="fr-FR" sz="2800" dirty="0"/>
                        <a:t>(0) FAUX</a:t>
                      </a:r>
                    </a:p>
                  </a:txBody>
                  <a:tcPr marL="85657" marR="85657" anchor="ctr"/>
                </a:tc>
                <a:tc>
                  <a:txBody>
                    <a:bodyPr/>
                    <a:lstStyle/>
                    <a:p>
                      <a:pPr marL="342900" indent="-342900" algn="ctr">
                        <a:buAutoNum type="arabicParenBoth"/>
                      </a:pPr>
                      <a:r>
                        <a:rPr lang="fr-FR" sz="2800" dirty="0"/>
                        <a:t> VRAI</a:t>
                      </a:r>
                    </a:p>
                  </a:txBody>
                  <a:tcPr marL="85657" marR="85657" anchor="ctr"/>
                </a:tc>
                <a:extLst>
                  <a:ext uri="{0D108BD9-81ED-4DB2-BD59-A6C34878D82A}">
                    <a16:rowId xmlns:a16="http://schemas.microsoft.com/office/drawing/2014/main" val="10003"/>
                  </a:ext>
                </a:extLst>
              </a:tr>
              <a:tr h="797808">
                <a:tc>
                  <a:txBody>
                    <a:bodyPr/>
                    <a:lstStyle/>
                    <a:p>
                      <a:pPr algn="ctr"/>
                      <a:r>
                        <a:rPr lang="fr-FR" sz="2800" dirty="0" err="1"/>
                        <a:t>null</a:t>
                      </a:r>
                      <a:endParaRPr lang="fr-FR" sz="2800" dirty="0"/>
                    </a:p>
                  </a:txBody>
                  <a:tcPr marL="85657" marR="85657" anchor="ctr"/>
                </a:tc>
                <a:tc>
                  <a:txBody>
                    <a:bodyPr/>
                    <a:lstStyle/>
                    <a:p>
                      <a:pPr algn="ctr"/>
                      <a:r>
                        <a:rPr lang="fr-FR" sz="2800" dirty="0"/>
                        <a:t>(1) VRAI</a:t>
                      </a:r>
                    </a:p>
                  </a:txBody>
                  <a:tcPr marL="85657" marR="85657" anchor="ctr"/>
                </a:tc>
                <a:tc>
                  <a:txBody>
                    <a:bodyPr/>
                    <a:lstStyle/>
                    <a:p>
                      <a:pPr marL="0" indent="0" algn="ctr">
                        <a:buAutoNum type="arabicParenBoth"/>
                      </a:pPr>
                      <a:r>
                        <a:rPr lang="fr-FR" sz="2800" baseline="0" dirty="0"/>
                        <a:t> </a:t>
                      </a:r>
                      <a:r>
                        <a:rPr lang="fr-FR" sz="2800" dirty="0"/>
                        <a:t>VRAI</a:t>
                      </a:r>
                    </a:p>
                  </a:txBody>
                  <a:tcPr marL="85657" marR="85657" anchor="ctr"/>
                </a:tc>
                <a:extLst>
                  <a:ext uri="{0D108BD9-81ED-4DB2-BD59-A6C34878D82A}">
                    <a16:rowId xmlns:a16="http://schemas.microsoft.com/office/drawing/2014/main" val="10004"/>
                  </a:ext>
                </a:extLst>
              </a:tr>
            </a:tbl>
          </a:graphicData>
        </a:graphic>
      </p:graphicFrame>
      <p:sp>
        <p:nvSpPr>
          <p:cNvPr id="3" name="ZoneTexte 2"/>
          <p:cNvSpPr txBox="1"/>
          <p:nvPr/>
        </p:nvSpPr>
        <p:spPr>
          <a:xfrm>
            <a:off x="251520" y="5693186"/>
            <a:ext cx="8640960" cy="400110"/>
          </a:xfrm>
          <a:prstGeom prst="rect">
            <a:avLst/>
          </a:prstGeom>
          <a:noFill/>
        </p:spPr>
        <p:txBody>
          <a:bodyPr wrap="square" rtlCol="0">
            <a:spAutoFit/>
          </a:bodyPr>
          <a:lstStyle/>
          <a:p>
            <a:r>
              <a:rPr lang="fr-FR" sz="2000" dirty="0"/>
              <a:t>* : </a:t>
            </a:r>
            <a:r>
              <a:rPr lang="fr-FR" sz="2000" dirty="0" err="1"/>
              <a:t>is_null</a:t>
            </a:r>
            <a:r>
              <a:rPr lang="fr-FR" sz="2000" dirty="0"/>
              <a:t>() déclenche une alerte (PHP Notice) si la variable n’a pas été allouée</a:t>
            </a:r>
          </a:p>
        </p:txBody>
      </p:sp>
    </p:spTree>
    <p:extLst>
      <p:ext uri="{BB962C8B-B14F-4D97-AF65-F5344CB8AC3E}">
        <p14:creationId xmlns:p14="http://schemas.microsoft.com/office/powerpoint/2010/main" val="22682192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a:xfrm>
            <a:off x="457200" y="1600200"/>
            <a:ext cx="8229600" cy="4781128"/>
          </a:xfrm>
        </p:spPr>
        <p:txBody>
          <a:bodyPr>
            <a:normAutofit lnSpcReduction="10000"/>
          </a:bodyPr>
          <a:lstStyle/>
          <a:p>
            <a:r>
              <a:rPr lang="fr-FR" b="1" dirty="0" err="1"/>
              <a:t>array_values</a:t>
            </a:r>
            <a:r>
              <a:rPr lang="fr-FR" dirty="0"/>
              <a:t>(</a:t>
            </a:r>
            <a:r>
              <a:rPr lang="fr-FR" dirty="0" err="1"/>
              <a:t>array</a:t>
            </a:r>
            <a:r>
              <a:rPr lang="fr-FR" dirty="0"/>
              <a:t>) : Retourne toutes les valeurs d'un tableau</a:t>
            </a:r>
          </a:p>
          <a:p>
            <a:pPr lvl="1"/>
            <a:r>
              <a:rPr lang="fr-FR" dirty="0"/>
              <a:t>elles-mêmes dans un tableau</a:t>
            </a:r>
            <a:br>
              <a:rPr lang="fr-FR" dirty="0"/>
            </a:br>
            <a:r>
              <a:rPr lang="fr-FR" i="1" dirty="0"/>
              <a:t>(utile pour vider cases vides)</a:t>
            </a:r>
          </a:p>
          <a:p>
            <a:endParaRPr lang="fr-FR" dirty="0"/>
          </a:p>
          <a:p>
            <a:r>
              <a:rPr lang="fr-FR" b="1" dirty="0" err="1"/>
              <a:t>array_keys</a:t>
            </a:r>
            <a:r>
              <a:rPr lang="fr-FR" dirty="0"/>
              <a:t>(</a:t>
            </a:r>
            <a:r>
              <a:rPr lang="fr-FR" dirty="0" err="1"/>
              <a:t>array</a:t>
            </a:r>
            <a:r>
              <a:rPr lang="fr-FR" dirty="0"/>
              <a:t>, valeur) : Retourne toutes les clés associées à « valeur »</a:t>
            </a:r>
          </a:p>
          <a:p>
            <a:pPr lvl="1"/>
            <a:r>
              <a:rPr lang="fr-FR" dirty="0"/>
              <a:t>si valeur n’est pas spécifiée alors retourne toutes les clés du tableau</a:t>
            </a:r>
            <a:br>
              <a:rPr lang="fr-FR" dirty="0"/>
            </a:br>
            <a:r>
              <a:rPr lang="fr-FR" i="1" dirty="0"/>
              <a:t>(utile pour connaitre toutes les clés possibles)</a:t>
            </a:r>
          </a:p>
        </p:txBody>
      </p:sp>
    </p:spTree>
    <p:extLst>
      <p:ext uri="{BB962C8B-B14F-4D97-AF65-F5344CB8AC3E}">
        <p14:creationId xmlns:p14="http://schemas.microsoft.com/office/powerpoint/2010/main" val="19722922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143000"/>
          </a:xfrm>
        </p:spPr>
        <p:txBody>
          <a:bodyPr/>
          <a:lstStyle/>
          <a:p>
            <a:r>
              <a:rPr lang="fr-FR" dirty="0"/>
              <a:t>PHP : Fonctions avancées</a:t>
            </a:r>
          </a:p>
        </p:txBody>
      </p:sp>
      <p:sp>
        <p:nvSpPr>
          <p:cNvPr id="3" name="Espace réservé du contenu 2"/>
          <p:cNvSpPr>
            <a:spLocks noGrp="1"/>
          </p:cNvSpPr>
          <p:nvPr>
            <p:ph idx="1"/>
          </p:nvPr>
        </p:nvSpPr>
        <p:spPr>
          <a:xfrm>
            <a:off x="3851920" y="4149080"/>
            <a:ext cx="5328592" cy="1977083"/>
          </a:xfrm>
        </p:spPr>
        <p:txBody>
          <a:bodyPr anchor="ctr">
            <a:normAutofit/>
          </a:bodyPr>
          <a:lstStyle/>
          <a:p>
            <a:pPr marL="0" indent="0" algn="ctr">
              <a:buNone/>
            </a:pPr>
            <a:r>
              <a:rPr lang="fr-FR" sz="2800" dirty="0"/>
              <a:t>0 - 42 ;; 1 - 42 ;; 2 - 9 ;; 5 - 42 ;; 8 - 6</a:t>
            </a:r>
          </a:p>
          <a:p>
            <a:pPr marL="0" indent="0" algn="ctr">
              <a:buNone/>
            </a:pPr>
            <a:endParaRPr lang="fr-FR" dirty="0"/>
          </a:p>
          <a:p>
            <a:pPr marL="0" indent="0" algn="ctr">
              <a:buNone/>
            </a:pPr>
            <a:r>
              <a:rPr lang="fr-FR" sz="2800" dirty="0"/>
              <a:t>0 - 42 ;; 1 - 42 ;; 2 - 9 ;; 3 - 42 ;; 4 - 6 </a:t>
            </a:r>
          </a:p>
        </p:txBody>
      </p:sp>
      <p:sp>
        <p:nvSpPr>
          <p:cNvPr id="5" name="Rectangle 4"/>
          <p:cNvSpPr/>
          <p:nvPr/>
        </p:nvSpPr>
        <p:spPr>
          <a:xfrm>
            <a:off x="107504" y="1052736"/>
            <a:ext cx="3744416" cy="563231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  $tab[0] = 42;</a:t>
            </a:r>
          </a:p>
          <a:p>
            <a:r>
              <a:rPr lang="fr-FR" sz="2400" b="1" dirty="0">
                <a:solidFill>
                  <a:srgbClr val="1F497D"/>
                </a:solidFill>
              </a:rPr>
              <a:t>  $tab[1] = 42;</a:t>
            </a:r>
          </a:p>
          <a:p>
            <a:r>
              <a:rPr lang="fr-FR" sz="2400" b="1" dirty="0">
                <a:solidFill>
                  <a:srgbClr val="1F497D"/>
                </a:solidFill>
              </a:rPr>
              <a:t>  $tab[2] = 9;</a:t>
            </a:r>
          </a:p>
          <a:p>
            <a:r>
              <a:rPr lang="fr-FR" sz="2400" b="1" dirty="0">
                <a:solidFill>
                  <a:srgbClr val="1F497D"/>
                </a:solidFill>
              </a:rPr>
              <a:t>  $tab[5] = 42;</a:t>
            </a:r>
          </a:p>
          <a:p>
            <a:r>
              <a:rPr lang="fr-FR" sz="2400" b="1" dirty="0">
                <a:solidFill>
                  <a:srgbClr val="1F497D"/>
                </a:solidFill>
              </a:rPr>
              <a:t>  $tab[8] = 6;</a:t>
            </a:r>
          </a:p>
          <a:p>
            <a:endParaRPr lang="fr-FR" sz="2400" b="1" dirty="0">
              <a:solidFill>
                <a:srgbClr val="1F497D"/>
              </a:solidFill>
            </a:endParaRPr>
          </a:p>
          <a:p>
            <a:r>
              <a:rPr lang="fr-FR" sz="2400" b="1" dirty="0">
                <a:solidFill>
                  <a:srgbClr val="1F497D"/>
                </a:solidFill>
              </a:rPr>
              <a:t>$var1=</a:t>
            </a:r>
            <a:r>
              <a:rPr lang="fr-FR" sz="2400" b="1" dirty="0" err="1">
                <a:solidFill>
                  <a:srgbClr val="FF0000"/>
                </a:solidFill>
              </a:rPr>
              <a:t>array_values</a:t>
            </a:r>
            <a:r>
              <a:rPr lang="fr-FR" sz="2400" b="1" dirty="0">
                <a:solidFill>
                  <a:srgbClr val="1F497D"/>
                </a:solidFill>
              </a:rPr>
              <a:t>($tab);</a:t>
            </a:r>
          </a:p>
          <a:p>
            <a:r>
              <a:rPr lang="fr-FR" sz="2400" b="1" dirty="0" err="1">
                <a:solidFill>
                  <a:srgbClr val="1F497D"/>
                </a:solidFill>
              </a:rPr>
              <a:t>foreach</a:t>
            </a:r>
            <a:r>
              <a:rPr lang="fr-FR" sz="2400" b="1" dirty="0">
                <a:solidFill>
                  <a:srgbClr val="1F497D"/>
                </a:solidFill>
              </a:rPr>
              <a:t>($tab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err="1">
                <a:solidFill>
                  <a:srgbClr val="1F497D"/>
                </a:solidFill>
              </a:rPr>
              <a:t>echo</a:t>
            </a:r>
            <a:r>
              <a:rPr lang="fr-FR" sz="2400" b="1" dirty="0">
                <a:solidFill>
                  <a:srgbClr val="1F497D"/>
                </a:solidFill>
              </a:rPr>
              <a:t> "&lt;</a:t>
            </a:r>
            <a:r>
              <a:rPr lang="fr-FR" sz="2400" b="1" dirty="0" err="1">
                <a:solidFill>
                  <a:srgbClr val="1F497D"/>
                </a:solidFill>
              </a:rPr>
              <a:t>br</a:t>
            </a:r>
            <a:r>
              <a:rPr lang="fr-FR" sz="2400" b="1" dirty="0">
                <a:solidFill>
                  <a:srgbClr val="1F497D"/>
                </a:solidFill>
              </a:rPr>
              <a:t>&gt;";</a:t>
            </a:r>
          </a:p>
          <a:p>
            <a:r>
              <a:rPr lang="fr-FR" sz="2400" b="1" dirty="0" err="1">
                <a:solidFill>
                  <a:srgbClr val="1F497D"/>
                </a:solidFill>
              </a:rPr>
              <a:t>foreach</a:t>
            </a:r>
            <a:r>
              <a:rPr lang="fr-FR" sz="2400" b="1" dirty="0">
                <a:solidFill>
                  <a:srgbClr val="1F497D"/>
                </a:solidFill>
              </a:rPr>
              <a:t>($var1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a:solidFill>
                  <a:srgbClr val="1F497D"/>
                </a:solidFill>
              </a:rPr>
              <a:t>?&gt;</a:t>
            </a:r>
          </a:p>
        </p:txBody>
      </p:sp>
      <p:sp>
        <p:nvSpPr>
          <p:cNvPr id="7" name="Espace réservé du contenu 2"/>
          <p:cNvSpPr txBox="1">
            <a:spLocks/>
          </p:cNvSpPr>
          <p:nvPr/>
        </p:nvSpPr>
        <p:spPr>
          <a:xfrm>
            <a:off x="3923928" y="1451917"/>
            <a:ext cx="5328592" cy="2193107"/>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2800" b="1" dirty="0" err="1"/>
              <a:t>array_values</a:t>
            </a:r>
            <a:r>
              <a:rPr lang="fr-FR" sz="2800" dirty="0"/>
              <a:t>(</a:t>
            </a:r>
            <a:r>
              <a:rPr lang="fr-FR" sz="2800" dirty="0" err="1"/>
              <a:t>array</a:t>
            </a:r>
            <a:r>
              <a:rPr lang="fr-FR" sz="2800" dirty="0"/>
              <a:t>) : Retourne toutes les valeurs d'un tableau</a:t>
            </a:r>
          </a:p>
          <a:p>
            <a:pPr lvl="1"/>
            <a:r>
              <a:rPr lang="fr-FR" sz="2400" dirty="0"/>
              <a:t>Elles-mêmes dans un tableau</a:t>
            </a:r>
            <a:endParaRPr lang="fr-FR" sz="2400" i="1" dirty="0"/>
          </a:p>
        </p:txBody>
      </p:sp>
    </p:spTree>
    <p:extLst>
      <p:ext uri="{BB962C8B-B14F-4D97-AF65-F5344CB8AC3E}">
        <p14:creationId xmlns:p14="http://schemas.microsoft.com/office/powerpoint/2010/main" val="4291003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8" name="Espace réservé du contenu 2"/>
          <p:cNvSpPr txBox="1">
            <a:spLocks/>
          </p:cNvSpPr>
          <p:nvPr/>
        </p:nvSpPr>
        <p:spPr>
          <a:xfrm>
            <a:off x="4536504" y="1600200"/>
            <a:ext cx="4427984" cy="485313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fr-FR" sz="2800" dirty="0" err="1"/>
              <a:t>Prenom</a:t>
            </a:r>
            <a:r>
              <a:rPr lang="fr-FR" sz="2800" dirty="0"/>
              <a:t> - Jean ;;</a:t>
            </a:r>
            <a:br>
              <a:rPr lang="fr-FR" sz="2800" dirty="0"/>
            </a:br>
            <a:r>
              <a:rPr lang="fr-FR" sz="2800" dirty="0"/>
              <a:t>Nom - Martin ;;</a:t>
            </a:r>
            <a:br>
              <a:rPr lang="fr-FR" sz="2800" dirty="0"/>
            </a:br>
            <a:r>
              <a:rPr lang="fr-FR" sz="2800" dirty="0"/>
              <a:t>Prenom2 - Olivier ;;</a:t>
            </a:r>
            <a:br>
              <a:rPr lang="fr-FR" sz="2800" dirty="0"/>
            </a:br>
            <a:r>
              <a:rPr lang="fr-FR" sz="2800" dirty="0"/>
              <a:t>Prenom3 - Jean</a:t>
            </a:r>
          </a:p>
          <a:p>
            <a:pPr marL="0" indent="0" algn="ctr">
              <a:buFont typeface="Arial" pitchFamily="34" charset="0"/>
              <a:buNone/>
            </a:pPr>
            <a:endParaRPr lang="fr-FR" sz="2800" dirty="0"/>
          </a:p>
          <a:p>
            <a:pPr marL="0" indent="0" algn="ctr">
              <a:buFont typeface="Arial" pitchFamily="34" charset="0"/>
              <a:buNone/>
            </a:pPr>
            <a:endParaRPr lang="fr-FR" sz="2800" dirty="0"/>
          </a:p>
          <a:p>
            <a:pPr marL="0" indent="0" algn="ctr">
              <a:buFont typeface="Arial" pitchFamily="34" charset="0"/>
              <a:buNone/>
            </a:pPr>
            <a:r>
              <a:rPr lang="fr-FR" sz="2800" dirty="0"/>
              <a:t>0 - Jean ;;</a:t>
            </a:r>
            <a:br>
              <a:rPr lang="fr-FR" sz="2800" dirty="0"/>
            </a:br>
            <a:r>
              <a:rPr lang="fr-FR" sz="2800" dirty="0"/>
              <a:t>1 - Martin ;;</a:t>
            </a:r>
            <a:br>
              <a:rPr lang="fr-FR" sz="2800" dirty="0"/>
            </a:br>
            <a:r>
              <a:rPr lang="fr-FR" sz="2800" dirty="0"/>
              <a:t>2 - Olivier ;;</a:t>
            </a:r>
            <a:br>
              <a:rPr lang="fr-FR" sz="2800" dirty="0"/>
            </a:br>
            <a:r>
              <a:rPr lang="fr-FR" sz="2800" dirty="0"/>
              <a:t>3 - Jean</a:t>
            </a:r>
          </a:p>
        </p:txBody>
      </p:sp>
      <p:sp>
        <p:nvSpPr>
          <p:cNvPr id="11" name="Rectangle 10"/>
          <p:cNvSpPr/>
          <p:nvPr/>
        </p:nvSpPr>
        <p:spPr>
          <a:xfrm>
            <a:off x="107504" y="1412776"/>
            <a:ext cx="4320480" cy="52629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  $tab["</a:t>
            </a:r>
            <a:r>
              <a:rPr lang="fr-FR" sz="2400" b="1" dirty="0" err="1">
                <a:solidFill>
                  <a:srgbClr val="1F497D"/>
                </a:solidFill>
              </a:rPr>
              <a:t>Prenom</a:t>
            </a:r>
            <a:r>
              <a:rPr lang="fr-FR" sz="2400" b="1" dirty="0">
                <a:solidFill>
                  <a:srgbClr val="1F497D"/>
                </a:solidFill>
              </a:rPr>
              <a:t>"] = "Jean";</a:t>
            </a:r>
          </a:p>
          <a:p>
            <a:r>
              <a:rPr lang="fr-FR" sz="2400" b="1" dirty="0">
                <a:solidFill>
                  <a:srgbClr val="1F497D"/>
                </a:solidFill>
              </a:rPr>
              <a:t>  $tab["Nom"] = "Dupont";</a:t>
            </a:r>
          </a:p>
          <a:p>
            <a:r>
              <a:rPr lang="fr-FR" sz="2400" b="1" dirty="0">
                <a:solidFill>
                  <a:srgbClr val="1F497D"/>
                </a:solidFill>
              </a:rPr>
              <a:t>  $tab["Prenom2"] = "Olivier";</a:t>
            </a:r>
          </a:p>
          <a:p>
            <a:r>
              <a:rPr lang="fr-FR" sz="2400" b="1" dirty="0">
                <a:solidFill>
                  <a:srgbClr val="1F497D"/>
                </a:solidFill>
              </a:rPr>
              <a:t>  $tab["Prenom3"] = "Jean";</a:t>
            </a:r>
          </a:p>
          <a:p>
            <a:r>
              <a:rPr lang="fr-FR" sz="2400" b="1" dirty="0">
                <a:solidFill>
                  <a:srgbClr val="1F497D"/>
                </a:solidFill>
              </a:rPr>
              <a:t>  $tab["Nom"] = "Martin";</a:t>
            </a:r>
          </a:p>
          <a:p>
            <a:endParaRPr lang="fr-FR" sz="2400" b="1" dirty="0">
              <a:solidFill>
                <a:srgbClr val="1F497D"/>
              </a:solidFill>
            </a:endParaRPr>
          </a:p>
          <a:p>
            <a:r>
              <a:rPr lang="fr-FR" sz="2400" b="1" dirty="0">
                <a:solidFill>
                  <a:srgbClr val="1F497D"/>
                </a:solidFill>
              </a:rPr>
              <a:t>$var1=</a:t>
            </a:r>
            <a:r>
              <a:rPr lang="fr-FR" sz="2400" b="1" dirty="0" err="1">
                <a:solidFill>
                  <a:srgbClr val="FF0000"/>
                </a:solidFill>
              </a:rPr>
              <a:t>array_values</a:t>
            </a:r>
            <a:r>
              <a:rPr lang="fr-FR" sz="2400" b="1" dirty="0">
                <a:solidFill>
                  <a:srgbClr val="1F497D"/>
                </a:solidFill>
              </a:rPr>
              <a:t>($tab);</a:t>
            </a:r>
          </a:p>
          <a:p>
            <a:r>
              <a:rPr lang="fr-FR" sz="2400" b="1" dirty="0" err="1">
                <a:solidFill>
                  <a:srgbClr val="1F497D"/>
                </a:solidFill>
              </a:rPr>
              <a:t>foreach</a:t>
            </a:r>
            <a:r>
              <a:rPr lang="fr-FR" sz="2400" b="1" dirty="0">
                <a:solidFill>
                  <a:srgbClr val="1F497D"/>
                </a:solidFill>
              </a:rPr>
              <a:t>($tab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err="1">
                <a:solidFill>
                  <a:srgbClr val="1F497D"/>
                </a:solidFill>
              </a:rPr>
              <a:t>echo</a:t>
            </a:r>
            <a:r>
              <a:rPr lang="fr-FR" sz="2400" b="1" dirty="0">
                <a:solidFill>
                  <a:srgbClr val="1F497D"/>
                </a:solidFill>
              </a:rPr>
              <a:t> "&lt;</a:t>
            </a:r>
            <a:r>
              <a:rPr lang="fr-FR" sz="2400" b="1" dirty="0" err="1">
                <a:solidFill>
                  <a:srgbClr val="1F497D"/>
                </a:solidFill>
              </a:rPr>
              <a:t>br</a:t>
            </a:r>
            <a:r>
              <a:rPr lang="fr-FR" sz="2400" b="1" dirty="0">
                <a:solidFill>
                  <a:srgbClr val="1F497D"/>
                </a:solidFill>
              </a:rPr>
              <a:t>&gt;";</a:t>
            </a:r>
          </a:p>
          <a:p>
            <a:r>
              <a:rPr lang="fr-FR" sz="2400" b="1" dirty="0" err="1">
                <a:solidFill>
                  <a:srgbClr val="1F497D"/>
                </a:solidFill>
              </a:rPr>
              <a:t>foreach</a:t>
            </a:r>
            <a:r>
              <a:rPr lang="fr-FR" sz="2400" b="1" dirty="0">
                <a:solidFill>
                  <a:srgbClr val="1F497D"/>
                </a:solidFill>
              </a:rPr>
              <a:t>($var1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a:solidFill>
                  <a:srgbClr val="1F497D"/>
                </a:solidFill>
              </a:rPr>
              <a:t>?&gt;</a:t>
            </a:r>
          </a:p>
        </p:txBody>
      </p:sp>
    </p:spTree>
    <p:extLst>
      <p:ext uri="{BB962C8B-B14F-4D97-AF65-F5344CB8AC3E}">
        <p14:creationId xmlns:p14="http://schemas.microsoft.com/office/powerpoint/2010/main" val="27246626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a:xfrm>
            <a:off x="4716016" y="4077072"/>
            <a:ext cx="4186808" cy="2553147"/>
          </a:xfrm>
        </p:spPr>
        <p:txBody>
          <a:bodyPr anchor="ctr">
            <a:normAutofit/>
          </a:bodyPr>
          <a:lstStyle/>
          <a:p>
            <a:pPr marL="0" indent="0" algn="ctr">
              <a:buNone/>
            </a:pPr>
            <a:r>
              <a:rPr lang="fr-FR" sz="2800" dirty="0"/>
              <a:t>0 - </a:t>
            </a:r>
            <a:r>
              <a:rPr lang="fr-FR" sz="2800" dirty="0" err="1"/>
              <a:t>Prenom</a:t>
            </a:r>
            <a:r>
              <a:rPr lang="fr-FR" sz="2800" dirty="0"/>
              <a:t> ;;</a:t>
            </a:r>
            <a:br>
              <a:rPr lang="fr-FR" sz="2800" dirty="0"/>
            </a:br>
            <a:r>
              <a:rPr lang="fr-FR" sz="2800" dirty="0"/>
              <a:t>1 - Prenom3 ;;</a:t>
            </a:r>
          </a:p>
        </p:txBody>
      </p:sp>
      <p:sp>
        <p:nvSpPr>
          <p:cNvPr id="5" name="Rectangle 4"/>
          <p:cNvSpPr/>
          <p:nvPr/>
        </p:nvSpPr>
        <p:spPr>
          <a:xfrm>
            <a:off x="107504" y="1412776"/>
            <a:ext cx="4320480" cy="52629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  $tab["</a:t>
            </a:r>
            <a:r>
              <a:rPr lang="fr-FR" sz="2400" b="1" dirty="0" err="1">
                <a:solidFill>
                  <a:srgbClr val="1F497D"/>
                </a:solidFill>
              </a:rPr>
              <a:t>Prenom</a:t>
            </a:r>
            <a:r>
              <a:rPr lang="fr-FR" sz="2400" b="1" dirty="0">
                <a:solidFill>
                  <a:srgbClr val="1F497D"/>
                </a:solidFill>
              </a:rPr>
              <a:t>"] = "Jean";</a:t>
            </a:r>
          </a:p>
          <a:p>
            <a:r>
              <a:rPr lang="fr-FR" sz="2400" b="1" dirty="0">
                <a:solidFill>
                  <a:srgbClr val="1F497D"/>
                </a:solidFill>
              </a:rPr>
              <a:t>  $tab["Nom"] = "Dupont";</a:t>
            </a:r>
          </a:p>
          <a:p>
            <a:r>
              <a:rPr lang="fr-FR" sz="2400" b="1" dirty="0">
                <a:solidFill>
                  <a:srgbClr val="1F497D"/>
                </a:solidFill>
              </a:rPr>
              <a:t>  $tab["Prenom2"] = "Olivier";</a:t>
            </a:r>
          </a:p>
          <a:p>
            <a:r>
              <a:rPr lang="fr-FR" sz="2400" b="1" dirty="0">
                <a:solidFill>
                  <a:srgbClr val="1F497D"/>
                </a:solidFill>
              </a:rPr>
              <a:t>  $tab["Prenom3"] = "Jean";</a:t>
            </a:r>
          </a:p>
          <a:p>
            <a:r>
              <a:rPr lang="fr-FR" sz="2400" b="1" dirty="0">
                <a:solidFill>
                  <a:srgbClr val="1F497D"/>
                </a:solidFill>
              </a:rPr>
              <a:t>  $tab["Nom"] = "Martin";</a:t>
            </a:r>
          </a:p>
          <a:p>
            <a:endParaRPr lang="fr-FR" sz="2400" b="1" dirty="0">
              <a:solidFill>
                <a:srgbClr val="1F497D"/>
              </a:solidFill>
            </a:endParaRPr>
          </a:p>
          <a:p>
            <a:r>
              <a:rPr lang="fr-FR" sz="2400" b="1" dirty="0">
                <a:solidFill>
                  <a:srgbClr val="1F497D"/>
                </a:solidFill>
              </a:rPr>
              <a:t>$var1=</a:t>
            </a:r>
            <a:r>
              <a:rPr lang="fr-FR" sz="2400" b="1" dirty="0" err="1">
                <a:solidFill>
                  <a:srgbClr val="FF0000"/>
                </a:solidFill>
              </a:rPr>
              <a:t>array_keys</a:t>
            </a:r>
            <a:r>
              <a:rPr lang="fr-FR" sz="2400" b="1" dirty="0">
                <a:solidFill>
                  <a:srgbClr val="1F497D"/>
                </a:solidFill>
              </a:rPr>
              <a:t>($tab, </a:t>
            </a:r>
            <a:r>
              <a:rPr lang="fr-FR" sz="2400" b="1" dirty="0">
                <a:solidFill>
                  <a:srgbClr val="7030A0"/>
                </a:solidFill>
              </a:rPr>
              <a:t>"Jean"</a:t>
            </a:r>
            <a:r>
              <a:rPr lang="fr-FR" sz="2400" b="1" dirty="0">
                <a:solidFill>
                  <a:srgbClr val="1F497D"/>
                </a:solidFill>
              </a:rPr>
              <a:t>);</a:t>
            </a:r>
          </a:p>
          <a:p>
            <a:r>
              <a:rPr lang="fr-FR" sz="2400" b="1" dirty="0" err="1">
                <a:solidFill>
                  <a:srgbClr val="1F497D"/>
                </a:solidFill>
              </a:rPr>
              <a:t>foreach</a:t>
            </a:r>
            <a:r>
              <a:rPr lang="fr-FR" sz="2400" b="1" dirty="0">
                <a:solidFill>
                  <a:srgbClr val="1F497D"/>
                </a:solidFill>
              </a:rPr>
              <a:t>($tab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err="1">
                <a:solidFill>
                  <a:srgbClr val="1F497D"/>
                </a:solidFill>
              </a:rPr>
              <a:t>echo</a:t>
            </a:r>
            <a:r>
              <a:rPr lang="fr-FR" sz="2400" b="1" dirty="0">
                <a:solidFill>
                  <a:srgbClr val="1F497D"/>
                </a:solidFill>
              </a:rPr>
              <a:t> "&lt;</a:t>
            </a:r>
            <a:r>
              <a:rPr lang="fr-FR" sz="2400" b="1" dirty="0" err="1">
                <a:solidFill>
                  <a:srgbClr val="1F497D"/>
                </a:solidFill>
              </a:rPr>
              <a:t>br</a:t>
            </a:r>
            <a:r>
              <a:rPr lang="fr-FR" sz="2400" b="1" dirty="0">
                <a:solidFill>
                  <a:srgbClr val="1F497D"/>
                </a:solidFill>
              </a:rPr>
              <a:t>&gt;";</a:t>
            </a:r>
          </a:p>
          <a:p>
            <a:r>
              <a:rPr lang="fr-FR" sz="2400" b="1" dirty="0" err="1">
                <a:solidFill>
                  <a:srgbClr val="1F497D"/>
                </a:solidFill>
              </a:rPr>
              <a:t>foreach</a:t>
            </a:r>
            <a:r>
              <a:rPr lang="fr-FR" sz="2400" b="1" dirty="0">
                <a:solidFill>
                  <a:srgbClr val="1F497D"/>
                </a:solidFill>
              </a:rPr>
              <a:t>($var1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a:solidFill>
                  <a:srgbClr val="1F497D"/>
                </a:solidFill>
              </a:rPr>
              <a:t>?&gt;</a:t>
            </a:r>
          </a:p>
        </p:txBody>
      </p:sp>
      <p:sp>
        <p:nvSpPr>
          <p:cNvPr id="7" name="Espace réservé du contenu 2"/>
          <p:cNvSpPr txBox="1">
            <a:spLocks/>
          </p:cNvSpPr>
          <p:nvPr/>
        </p:nvSpPr>
        <p:spPr>
          <a:xfrm>
            <a:off x="4427984" y="1412776"/>
            <a:ext cx="4716016" cy="2520280"/>
          </a:xfrm>
          <a:prstGeom prst="rect">
            <a:avLst/>
          </a:prstGeom>
        </p:spPr>
        <p:txBody>
          <a:bodyPr vert="horz" lIns="91440" tIns="45720" rIns="91440" bIns="45720" rtlCol="0" anchor="ct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err="1"/>
              <a:t>array_keys</a:t>
            </a:r>
            <a:r>
              <a:rPr lang="fr-FR" dirty="0"/>
              <a:t>(</a:t>
            </a:r>
            <a:r>
              <a:rPr lang="fr-FR" dirty="0" err="1"/>
              <a:t>array</a:t>
            </a:r>
            <a:r>
              <a:rPr lang="fr-FR" dirty="0"/>
              <a:t>, valeur) : Retourne toutes les clés associées à « valeur »</a:t>
            </a:r>
          </a:p>
          <a:p>
            <a:pPr lvl="1"/>
            <a:r>
              <a:rPr lang="fr-FR" dirty="0"/>
              <a:t>si valeur n’est pas spécifiée alors retourne toutes les clés du tableau</a:t>
            </a:r>
            <a:endParaRPr lang="fr-FR" b="1" dirty="0"/>
          </a:p>
        </p:txBody>
      </p:sp>
    </p:spTree>
    <p:extLst>
      <p:ext uri="{BB962C8B-B14F-4D97-AF65-F5344CB8AC3E}">
        <p14:creationId xmlns:p14="http://schemas.microsoft.com/office/powerpoint/2010/main" val="20967447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a:xfrm>
            <a:off x="4716016" y="4077072"/>
            <a:ext cx="4186808" cy="2553147"/>
          </a:xfrm>
        </p:spPr>
        <p:txBody>
          <a:bodyPr anchor="ctr">
            <a:normAutofit/>
          </a:bodyPr>
          <a:lstStyle/>
          <a:p>
            <a:pPr marL="0" indent="0" algn="ctr">
              <a:buNone/>
            </a:pPr>
            <a:r>
              <a:rPr lang="fr-FR" sz="2800" dirty="0"/>
              <a:t>0 - </a:t>
            </a:r>
            <a:r>
              <a:rPr lang="fr-FR" sz="2800" dirty="0" err="1"/>
              <a:t>Prenom</a:t>
            </a:r>
            <a:r>
              <a:rPr lang="fr-FR" sz="2800" dirty="0"/>
              <a:t> ;;</a:t>
            </a:r>
            <a:br>
              <a:rPr lang="fr-FR" sz="2800" dirty="0"/>
            </a:br>
            <a:r>
              <a:rPr lang="fr-FR" sz="2800" dirty="0"/>
              <a:t>1 - Nom ;;</a:t>
            </a:r>
            <a:br>
              <a:rPr lang="fr-FR" sz="2800" dirty="0"/>
            </a:br>
            <a:r>
              <a:rPr lang="fr-FR" sz="2800" dirty="0"/>
              <a:t>2 - Prenom2 ;;</a:t>
            </a:r>
            <a:br>
              <a:rPr lang="fr-FR" sz="2800" dirty="0"/>
            </a:br>
            <a:r>
              <a:rPr lang="fr-FR" sz="2800" dirty="0"/>
              <a:t>3 - Prenom3 ;;</a:t>
            </a:r>
          </a:p>
        </p:txBody>
      </p:sp>
      <p:sp>
        <p:nvSpPr>
          <p:cNvPr id="5" name="Rectangle 4"/>
          <p:cNvSpPr/>
          <p:nvPr/>
        </p:nvSpPr>
        <p:spPr>
          <a:xfrm>
            <a:off x="107504" y="1412776"/>
            <a:ext cx="4320480" cy="52629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  $tab["</a:t>
            </a:r>
            <a:r>
              <a:rPr lang="fr-FR" sz="2400" b="1" dirty="0" err="1">
                <a:solidFill>
                  <a:srgbClr val="1F497D"/>
                </a:solidFill>
              </a:rPr>
              <a:t>Prenom</a:t>
            </a:r>
            <a:r>
              <a:rPr lang="fr-FR" sz="2400" b="1" dirty="0">
                <a:solidFill>
                  <a:srgbClr val="1F497D"/>
                </a:solidFill>
              </a:rPr>
              <a:t>"] = "Jean";</a:t>
            </a:r>
          </a:p>
          <a:p>
            <a:r>
              <a:rPr lang="fr-FR" sz="2400" b="1" dirty="0">
                <a:solidFill>
                  <a:srgbClr val="1F497D"/>
                </a:solidFill>
              </a:rPr>
              <a:t>  $tab["Nom"] = "Dupont";</a:t>
            </a:r>
          </a:p>
          <a:p>
            <a:r>
              <a:rPr lang="fr-FR" sz="2400" b="1" dirty="0">
                <a:solidFill>
                  <a:srgbClr val="1F497D"/>
                </a:solidFill>
              </a:rPr>
              <a:t>  $tab["Prenom2"] = "Olivier";</a:t>
            </a:r>
          </a:p>
          <a:p>
            <a:r>
              <a:rPr lang="fr-FR" sz="2400" b="1" dirty="0">
                <a:solidFill>
                  <a:srgbClr val="1F497D"/>
                </a:solidFill>
              </a:rPr>
              <a:t>  $tab["Prenom3"] = "Jean";</a:t>
            </a:r>
          </a:p>
          <a:p>
            <a:r>
              <a:rPr lang="fr-FR" sz="2400" b="1" dirty="0">
                <a:solidFill>
                  <a:srgbClr val="1F497D"/>
                </a:solidFill>
              </a:rPr>
              <a:t>  $tab["Nom"] = "Martin";</a:t>
            </a:r>
          </a:p>
          <a:p>
            <a:endParaRPr lang="fr-FR" sz="2400" b="1" dirty="0">
              <a:solidFill>
                <a:srgbClr val="1F497D"/>
              </a:solidFill>
            </a:endParaRPr>
          </a:p>
          <a:p>
            <a:r>
              <a:rPr lang="fr-FR" sz="2400" b="1" dirty="0">
                <a:solidFill>
                  <a:srgbClr val="1F497D"/>
                </a:solidFill>
              </a:rPr>
              <a:t>$var1=</a:t>
            </a:r>
            <a:r>
              <a:rPr lang="fr-FR" sz="2400" b="1" dirty="0" err="1">
                <a:solidFill>
                  <a:srgbClr val="FF0000"/>
                </a:solidFill>
              </a:rPr>
              <a:t>array_keys</a:t>
            </a:r>
            <a:r>
              <a:rPr lang="fr-FR" sz="2400" b="1" dirty="0">
                <a:solidFill>
                  <a:srgbClr val="1F497D"/>
                </a:solidFill>
              </a:rPr>
              <a:t>($tab);</a:t>
            </a:r>
          </a:p>
          <a:p>
            <a:r>
              <a:rPr lang="fr-FR" sz="2400" b="1" dirty="0" err="1">
                <a:solidFill>
                  <a:srgbClr val="1F497D"/>
                </a:solidFill>
              </a:rPr>
              <a:t>foreach</a:t>
            </a:r>
            <a:r>
              <a:rPr lang="fr-FR" sz="2400" b="1" dirty="0">
                <a:solidFill>
                  <a:srgbClr val="1F497D"/>
                </a:solidFill>
              </a:rPr>
              <a:t>($tab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err="1">
                <a:solidFill>
                  <a:srgbClr val="1F497D"/>
                </a:solidFill>
              </a:rPr>
              <a:t>echo</a:t>
            </a:r>
            <a:r>
              <a:rPr lang="fr-FR" sz="2400" b="1" dirty="0">
                <a:solidFill>
                  <a:srgbClr val="1F497D"/>
                </a:solidFill>
              </a:rPr>
              <a:t> "&lt;</a:t>
            </a:r>
            <a:r>
              <a:rPr lang="fr-FR" sz="2400" b="1" dirty="0" err="1">
                <a:solidFill>
                  <a:srgbClr val="1F497D"/>
                </a:solidFill>
              </a:rPr>
              <a:t>br</a:t>
            </a:r>
            <a:r>
              <a:rPr lang="fr-FR" sz="2400" b="1" dirty="0">
                <a:solidFill>
                  <a:srgbClr val="1F497D"/>
                </a:solidFill>
              </a:rPr>
              <a:t>&gt;";</a:t>
            </a:r>
          </a:p>
          <a:p>
            <a:r>
              <a:rPr lang="fr-FR" sz="2400" b="1" dirty="0" err="1">
                <a:solidFill>
                  <a:srgbClr val="1F497D"/>
                </a:solidFill>
              </a:rPr>
              <a:t>foreach</a:t>
            </a:r>
            <a:r>
              <a:rPr lang="fr-FR" sz="2400" b="1" dirty="0">
                <a:solidFill>
                  <a:srgbClr val="1F497D"/>
                </a:solidFill>
              </a:rPr>
              <a:t>($var1 as $id =&gt; $val)</a:t>
            </a:r>
          </a:p>
          <a:p>
            <a:r>
              <a:rPr lang="fr-FR" sz="2400" b="1" dirty="0">
                <a:solidFill>
                  <a:srgbClr val="1F497D"/>
                </a:solidFill>
              </a:rPr>
              <a:t>{ </a:t>
            </a:r>
            <a:r>
              <a:rPr lang="fr-FR" sz="2400" b="1" dirty="0" err="1">
                <a:solidFill>
                  <a:srgbClr val="1F497D"/>
                </a:solidFill>
              </a:rPr>
              <a:t>echo</a:t>
            </a:r>
            <a:r>
              <a:rPr lang="fr-FR" sz="2400" b="1" dirty="0">
                <a:solidFill>
                  <a:srgbClr val="1F497D"/>
                </a:solidFill>
              </a:rPr>
              <a:t> "$id - $val ;; "; }</a:t>
            </a:r>
          </a:p>
          <a:p>
            <a:r>
              <a:rPr lang="fr-FR" sz="2400" b="1" dirty="0">
                <a:solidFill>
                  <a:srgbClr val="1F497D"/>
                </a:solidFill>
              </a:rPr>
              <a:t>?&gt;</a:t>
            </a:r>
          </a:p>
        </p:txBody>
      </p:sp>
      <p:sp>
        <p:nvSpPr>
          <p:cNvPr id="7" name="Espace réservé du contenu 2"/>
          <p:cNvSpPr txBox="1">
            <a:spLocks/>
          </p:cNvSpPr>
          <p:nvPr/>
        </p:nvSpPr>
        <p:spPr>
          <a:xfrm>
            <a:off x="4427984" y="1412776"/>
            <a:ext cx="4716016" cy="2520280"/>
          </a:xfrm>
          <a:prstGeom prst="rect">
            <a:avLst/>
          </a:prstGeom>
        </p:spPr>
        <p:txBody>
          <a:bodyPr vert="horz" lIns="91440" tIns="45720" rIns="91440" bIns="45720" rtlCol="0" anchor="ctr">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b="1" dirty="0" err="1"/>
              <a:t>array_keys</a:t>
            </a:r>
            <a:r>
              <a:rPr lang="fr-FR" dirty="0"/>
              <a:t>(</a:t>
            </a:r>
            <a:r>
              <a:rPr lang="fr-FR" dirty="0" err="1"/>
              <a:t>array</a:t>
            </a:r>
            <a:r>
              <a:rPr lang="fr-FR" dirty="0"/>
              <a:t>, valeur) : Retourne toutes les clés associées à « valeur »</a:t>
            </a:r>
          </a:p>
          <a:p>
            <a:pPr lvl="1"/>
            <a:r>
              <a:rPr lang="fr-FR" dirty="0"/>
              <a:t>si valeur n’est pas spécifiée alors retourne toutes les clés du tableau</a:t>
            </a:r>
            <a:endParaRPr lang="fr-FR" b="1" dirty="0"/>
          </a:p>
        </p:txBody>
      </p:sp>
    </p:spTree>
    <p:extLst>
      <p:ext uri="{BB962C8B-B14F-4D97-AF65-F5344CB8AC3E}">
        <p14:creationId xmlns:p14="http://schemas.microsoft.com/office/powerpoint/2010/main" val="18017447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4" name="Espace réservé du contenu 3"/>
          <p:cNvSpPr>
            <a:spLocks noGrp="1"/>
          </p:cNvSpPr>
          <p:nvPr>
            <p:ph idx="1"/>
          </p:nvPr>
        </p:nvSpPr>
        <p:spPr/>
        <p:txBody>
          <a:bodyPr>
            <a:normAutofit/>
          </a:bodyPr>
          <a:lstStyle/>
          <a:p>
            <a:endParaRPr lang="fr-FR" b="1" dirty="0"/>
          </a:p>
          <a:p>
            <a:r>
              <a:rPr lang="fr-FR" b="1" dirty="0" err="1"/>
              <a:t>in_array</a:t>
            </a:r>
            <a:r>
              <a:rPr lang="fr-FR" dirty="0"/>
              <a:t>(valeur, </a:t>
            </a:r>
            <a:r>
              <a:rPr lang="fr-FR" dirty="0" err="1"/>
              <a:t>array</a:t>
            </a:r>
            <a:r>
              <a:rPr lang="fr-FR" dirty="0"/>
              <a:t>) : Vérifie si une valeur appartient à un tableau</a:t>
            </a:r>
          </a:p>
          <a:p>
            <a:pPr marL="0" indent="0">
              <a:buNone/>
            </a:pPr>
            <a:endParaRPr lang="fr-FR" b="1" dirty="0"/>
          </a:p>
          <a:p>
            <a:r>
              <a:rPr lang="fr-FR" b="1" dirty="0" err="1"/>
              <a:t>array_key_exists</a:t>
            </a:r>
            <a:r>
              <a:rPr lang="fr-FR" dirty="0"/>
              <a:t>(key, </a:t>
            </a:r>
            <a:r>
              <a:rPr lang="fr-FR" dirty="0" err="1"/>
              <a:t>array</a:t>
            </a:r>
            <a:r>
              <a:rPr lang="fr-FR" dirty="0"/>
              <a:t>) : Vérifie si une clé existe dans un tableau</a:t>
            </a:r>
          </a:p>
        </p:txBody>
      </p:sp>
    </p:spTree>
    <p:extLst>
      <p:ext uri="{BB962C8B-B14F-4D97-AF65-F5344CB8AC3E}">
        <p14:creationId xmlns:p14="http://schemas.microsoft.com/office/powerpoint/2010/main" val="1727529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a:xfrm>
            <a:off x="5148064" y="1600200"/>
            <a:ext cx="3538736" cy="4525963"/>
          </a:xfrm>
        </p:spPr>
        <p:txBody>
          <a:bodyPr anchor="ctr"/>
          <a:lstStyle/>
          <a:p>
            <a:pPr marL="0" indent="0" algn="ctr">
              <a:buNone/>
            </a:pPr>
            <a:r>
              <a:rPr lang="fr-FR" dirty="0"/>
              <a:t>TRUE = 1</a:t>
            </a:r>
          </a:p>
          <a:p>
            <a:pPr marL="0" indent="0" algn="ctr">
              <a:buNone/>
            </a:pPr>
            <a:r>
              <a:rPr lang="fr-FR" dirty="0"/>
              <a:t>FALSE = 0</a:t>
            </a:r>
          </a:p>
          <a:p>
            <a:pPr marL="0" indent="0" algn="ctr">
              <a:buNone/>
            </a:pPr>
            <a:endParaRPr lang="fr-FR" dirty="0"/>
          </a:p>
          <a:p>
            <a:pPr marL="0" indent="0" algn="ctr">
              <a:buNone/>
            </a:pPr>
            <a:endParaRPr lang="fr-FR" dirty="0"/>
          </a:p>
          <a:p>
            <a:pPr marL="0" indent="0" algn="ctr">
              <a:buNone/>
            </a:pPr>
            <a:endParaRPr lang="fr-FR" dirty="0"/>
          </a:p>
          <a:p>
            <a:pPr marL="0" indent="0" algn="ctr">
              <a:buNone/>
            </a:pPr>
            <a:r>
              <a:rPr lang="fr-FR" dirty="0"/>
              <a:t>1 - 1 -  -</a:t>
            </a:r>
          </a:p>
          <a:p>
            <a:pPr algn="ctr"/>
            <a:endParaRPr lang="fr-FR" dirty="0"/>
          </a:p>
        </p:txBody>
      </p:sp>
      <p:sp>
        <p:nvSpPr>
          <p:cNvPr id="6" name="Rectangle 5"/>
          <p:cNvSpPr/>
          <p:nvPr/>
        </p:nvSpPr>
        <p:spPr>
          <a:xfrm>
            <a:off x="107504" y="1412776"/>
            <a:ext cx="5040560" cy="489364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fr-FR" sz="2400" b="1" dirty="0">
                <a:solidFill>
                  <a:srgbClr val="1F497D"/>
                </a:solidFill>
              </a:rPr>
              <a:t>&lt;?</a:t>
            </a:r>
            <a:r>
              <a:rPr lang="fr-FR" sz="2400" b="1" dirty="0" err="1">
                <a:solidFill>
                  <a:srgbClr val="1F497D"/>
                </a:solidFill>
              </a:rPr>
              <a:t>php</a:t>
            </a:r>
            <a:endParaRPr lang="fr-FR" sz="2400" b="1" dirty="0">
              <a:solidFill>
                <a:srgbClr val="1F497D"/>
              </a:solidFill>
            </a:endParaRPr>
          </a:p>
          <a:p>
            <a:r>
              <a:rPr lang="fr-FR" sz="2400" b="1" dirty="0">
                <a:solidFill>
                  <a:srgbClr val="1F497D"/>
                </a:solidFill>
              </a:rPr>
              <a:t>  $tab["</a:t>
            </a:r>
            <a:r>
              <a:rPr lang="fr-FR" sz="2400" b="1" dirty="0" err="1">
                <a:solidFill>
                  <a:srgbClr val="1F497D"/>
                </a:solidFill>
              </a:rPr>
              <a:t>Prenom</a:t>
            </a:r>
            <a:r>
              <a:rPr lang="fr-FR" sz="2400" b="1" dirty="0">
                <a:solidFill>
                  <a:srgbClr val="1F497D"/>
                </a:solidFill>
              </a:rPr>
              <a:t>"] = "Jean";</a:t>
            </a:r>
          </a:p>
          <a:p>
            <a:r>
              <a:rPr lang="fr-FR" sz="2400" b="1" dirty="0">
                <a:solidFill>
                  <a:srgbClr val="1F497D"/>
                </a:solidFill>
              </a:rPr>
              <a:t>  $tab["Nom"] = "Dupont";</a:t>
            </a:r>
          </a:p>
          <a:p>
            <a:r>
              <a:rPr lang="fr-FR" sz="2400" b="1" dirty="0">
                <a:solidFill>
                  <a:srgbClr val="1F497D"/>
                </a:solidFill>
              </a:rPr>
              <a:t>  $tab["Prenom2"] = "Olivier";</a:t>
            </a:r>
          </a:p>
          <a:p>
            <a:r>
              <a:rPr lang="fr-FR" sz="2400" b="1" dirty="0">
                <a:solidFill>
                  <a:srgbClr val="1F497D"/>
                </a:solidFill>
              </a:rPr>
              <a:t>  $tab["Prenom3"] = "Jean";</a:t>
            </a:r>
          </a:p>
          <a:p>
            <a:r>
              <a:rPr lang="fr-FR" sz="2400" b="1" dirty="0">
                <a:solidFill>
                  <a:srgbClr val="1F497D"/>
                </a:solidFill>
              </a:rPr>
              <a:t>  $tab["Nom"] = "Martin";</a:t>
            </a:r>
          </a:p>
          <a:p>
            <a:endParaRPr lang="fr-FR" sz="2400" b="1" dirty="0">
              <a:solidFill>
                <a:srgbClr val="1F497D"/>
              </a:solidFill>
            </a:endParaRPr>
          </a:p>
          <a:p>
            <a:r>
              <a:rPr lang="fr-FR" sz="2400" b="1" dirty="0">
                <a:solidFill>
                  <a:srgbClr val="1F497D"/>
                </a:solidFill>
              </a:rPr>
              <a:t>$var1=</a:t>
            </a:r>
            <a:r>
              <a:rPr lang="fr-FR" sz="2400" b="1" dirty="0" err="1">
                <a:solidFill>
                  <a:srgbClr val="FF0000"/>
                </a:solidFill>
              </a:rPr>
              <a:t>in_array</a:t>
            </a:r>
            <a:r>
              <a:rPr lang="fr-FR" sz="2400" b="1" dirty="0">
                <a:solidFill>
                  <a:srgbClr val="1F497D"/>
                </a:solidFill>
              </a:rPr>
              <a:t>("Jean", $tab);</a:t>
            </a:r>
          </a:p>
          <a:p>
            <a:r>
              <a:rPr lang="fr-FR" sz="2400" b="1" dirty="0">
                <a:solidFill>
                  <a:srgbClr val="1F497D"/>
                </a:solidFill>
              </a:rPr>
              <a:t>$var2=</a:t>
            </a:r>
            <a:r>
              <a:rPr lang="fr-FR" sz="2400" b="1" dirty="0" err="1">
                <a:solidFill>
                  <a:srgbClr val="FF0000"/>
                </a:solidFill>
              </a:rPr>
              <a:t>array_key_exists</a:t>
            </a:r>
            <a:r>
              <a:rPr lang="fr-FR" sz="2400" b="1" dirty="0">
                <a:solidFill>
                  <a:srgbClr val="1F497D"/>
                </a:solidFill>
              </a:rPr>
              <a:t>("Nom", $tab);</a:t>
            </a:r>
          </a:p>
          <a:p>
            <a:r>
              <a:rPr lang="fr-FR" sz="2400" b="1" dirty="0">
                <a:solidFill>
                  <a:srgbClr val="1F497D"/>
                </a:solidFill>
              </a:rPr>
              <a:t>$var3=</a:t>
            </a:r>
            <a:r>
              <a:rPr lang="fr-FR" sz="2400" b="1" dirty="0" err="1">
                <a:solidFill>
                  <a:srgbClr val="FF0000"/>
                </a:solidFill>
              </a:rPr>
              <a:t>in_array</a:t>
            </a:r>
            <a:r>
              <a:rPr lang="fr-FR" sz="2400" b="1" dirty="0">
                <a:solidFill>
                  <a:srgbClr val="1F497D"/>
                </a:solidFill>
              </a:rPr>
              <a:t>("A", $tab);</a:t>
            </a:r>
          </a:p>
          <a:p>
            <a:r>
              <a:rPr lang="fr-FR" sz="2400" b="1" dirty="0">
                <a:solidFill>
                  <a:srgbClr val="1F497D"/>
                </a:solidFill>
              </a:rPr>
              <a:t>$var4=</a:t>
            </a:r>
            <a:r>
              <a:rPr lang="fr-FR" sz="2400" b="1" dirty="0" err="1">
                <a:solidFill>
                  <a:srgbClr val="FF0000"/>
                </a:solidFill>
              </a:rPr>
              <a:t>array_key_exists</a:t>
            </a:r>
            <a:r>
              <a:rPr lang="fr-FR" sz="2400" b="1" dirty="0">
                <a:solidFill>
                  <a:srgbClr val="1F497D"/>
                </a:solidFill>
              </a:rPr>
              <a:t>("A", $tab);</a:t>
            </a:r>
          </a:p>
          <a:p>
            <a:r>
              <a:rPr lang="fr-FR" sz="2400" b="1" dirty="0" err="1">
                <a:solidFill>
                  <a:srgbClr val="1F497D"/>
                </a:solidFill>
              </a:rPr>
              <a:t>echo</a:t>
            </a:r>
            <a:r>
              <a:rPr lang="fr-FR" sz="2400" b="1" dirty="0">
                <a:solidFill>
                  <a:srgbClr val="1F497D"/>
                </a:solidFill>
              </a:rPr>
              <a:t> "$var1 - $var2 - $var3 - $var4";</a:t>
            </a:r>
          </a:p>
          <a:p>
            <a:r>
              <a:rPr lang="fr-FR" sz="2400" b="1" dirty="0">
                <a:solidFill>
                  <a:srgbClr val="1F497D"/>
                </a:solidFill>
              </a:rPr>
              <a:t>?&gt;</a:t>
            </a:r>
          </a:p>
        </p:txBody>
      </p:sp>
    </p:spTree>
    <p:extLst>
      <p:ext uri="{BB962C8B-B14F-4D97-AF65-F5344CB8AC3E}">
        <p14:creationId xmlns:p14="http://schemas.microsoft.com/office/powerpoint/2010/main" val="3469221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229600" cy="4709120"/>
          </a:xfrm>
        </p:spPr>
        <p:txBody>
          <a:bodyPr>
            <a:normAutofit lnSpcReduction="10000"/>
          </a:bodyPr>
          <a:lstStyle/>
          <a:p>
            <a:r>
              <a:rPr lang="fr-FR" dirty="0"/>
              <a:t>En PHP, la fonction header() se charge d'envoyer au client les en-têtes passés en paramètre</a:t>
            </a:r>
          </a:p>
          <a:p>
            <a:endParaRPr lang="fr-FR" dirty="0"/>
          </a:p>
          <a:p>
            <a:r>
              <a:rPr lang="fr-FR" dirty="0"/>
              <a:t>Règle importante : l'appel à ‘header()’ doit se faire avant tout envoi au navigateur</a:t>
            </a:r>
          </a:p>
          <a:p>
            <a:pPr lvl="1"/>
            <a:r>
              <a:rPr lang="fr-FR" dirty="0"/>
              <a:t>Attention aux </a:t>
            </a:r>
            <a:r>
              <a:rPr lang="fr-FR" dirty="0" err="1"/>
              <a:t>includes</a:t>
            </a:r>
            <a:r>
              <a:rPr lang="fr-FR" dirty="0"/>
              <a:t> qui écriraient quelque chose…</a:t>
            </a:r>
          </a:p>
          <a:p>
            <a:pPr lvl="1"/>
            <a:r>
              <a:rPr lang="fr-FR" dirty="0"/>
              <a:t>Ne PAS écrire de &lt;html&gt; vu que l’on est dans les en-têtes HTTP et non HTML !</a:t>
            </a:r>
          </a:p>
        </p:txBody>
      </p:sp>
    </p:spTree>
    <p:extLst>
      <p:ext uri="{BB962C8B-B14F-4D97-AF65-F5344CB8AC3E}">
        <p14:creationId xmlns:p14="http://schemas.microsoft.com/office/powerpoint/2010/main" val="7911514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229600" cy="4709120"/>
          </a:xfrm>
        </p:spPr>
        <p:txBody>
          <a:bodyPr>
            <a:normAutofit fontScale="85000" lnSpcReduction="20000"/>
          </a:bodyPr>
          <a:lstStyle/>
          <a:p>
            <a:r>
              <a:rPr lang="fr-FR" dirty="0"/>
              <a:t>On peut utiliser la fonction « header() » pour envoyer des codes HTTP :</a:t>
            </a:r>
          </a:p>
          <a:p>
            <a:pPr marL="0" indent="0">
              <a:buNone/>
            </a:pPr>
            <a:endParaRPr lang="fr-FR" dirty="0"/>
          </a:p>
          <a:p>
            <a:pPr marL="0" indent="0">
              <a:buNone/>
            </a:pPr>
            <a:r>
              <a:rPr lang="en-US" dirty="0"/>
              <a:t>&lt;?</a:t>
            </a:r>
            <a:r>
              <a:rPr lang="en-US" dirty="0" err="1"/>
              <a:t>php</a:t>
            </a:r>
            <a:br>
              <a:rPr lang="en-US" dirty="0"/>
            </a:br>
            <a:r>
              <a:rPr lang="en-US" dirty="0"/>
              <a:t>  header("HTTP/1.0 404 Not Found");</a:t>
            </a:r>
            <a:br>
              <a:rPr lang="en-US" dirty="0"/>
            </a:br>
            <a:r>
              <a:rPr lang="en-US" dirty="0"/>
              <a:t>?&gt; </a:t>
            </a:r>
            <a:endParaRPr lang="fr-FR" dirty="0"/>
          </a:p>
          <a:p>
            <a:pPr marL="0" indent="0">
              <a:buNone/>
            </a:pPr>
            <a:endParaRPr lang="fr-FR" dirty="0"/>
          </a:p>
          <a:p>
            <a:pPr marL="0" indent="0">
              <a:buNone/>
            </a:pPr>
            <a:r>
              <a:rPr lang="fr-FR" dirty="0"/>
              <a:t>&lt;?</a:t>
            </a:r>
            <a:r>
              <a:rPr lang="fr-FR" dirty="0" err="1"/>
              <a:t>php</a:t>
            </a:r>
            <a:endParaRPr lang="fr-FR" dirty="0"/>
          </a:p>
          <a:p>
            <a:pPr marL="0" indent="0">
              <a:buNone/>
            </a:pPr>
            <a:r>
              <a:rPr lang="en-US" dirty="0"/>
              <a:t>header("Status: 301 Moved Permanently", false, 301);</a:t>
            </a:r>
            <a:br>
              <a:rPr lang="fr-FR" dirty="0"/>
            </a:br>
            <a:r>
              <a:rPr lang="fr-FR" dirty="0"/>
              <a:t>header('Location: http://www.votresite.com/pageprotegee.php');</a:t>
            </a:r>
            <a:br>
              <a:rPr lang="fr-FR" dirty="0"/>
            </a:br>
            <a:r>
              <a:rPr lang="fr-FR" dirty="0"/>
              <a:t>?&gt;</a:t>
            </a:r>
          </a:p>
        </p:txBody>
      </p:sp>
    </p:spTree>
    <p:extLst>
      <p:ext uri="{BB962C8B-B14F-4D97-AF65-F5344CB8AC3E}">
        <p14:creationId xmlns:p14="http://schemas.microsoft.com/office/powerpoint/2010/main" val="248305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Caractéristiques PHP</a:t>
            </a:r>
            <a:endParaRPr lang="fr-FR" dirty="0"/>
          </a:p>
        </p:txBody>
      </p:sp>
      <p:sp>
        <p:nvSpPr>
          <p:cNvPr id="4" name="Espace réservé du contenu 3"/>
          <p:cNvSpPr>
            <a:spLocks noGrp="1"/>
          </p:cNvSpPr>
          <p:nvPr>
            <p:ph idx="1"/>
          </p:nvPr>
        </p:nvSpPr>
        <p:spPr/>
        <p:txBody>
          <a:bodyPr>
            <a:normAutofit/>
          </a:bodyPr>
          <a:lstStyle/>
          <a:p>
            <a:r>
              <a:rPr lang="fr-FR" dirty="0"/>
              <a:t>Langage faiblement typé</a:t>
            </a:r>
          </a:p>
          <a:p>
            <a:pPr lvl="1"/>
            <a:r>
              <a:rPr lang="fr-FR" dirty="0"/>
              <a:t>Beaucoup plus flexible…</a:t>
            </a:r>
          </a:p>
          <a:p>
            <a:pPr lvl="1"/>
            <a:r>
              <a:rPr lang="fr-FR" dirty="0"/>
              <a:t>…mais possibilité de faire n’importe quoi</a:t>
            </a:r>
          </a:p>
          <a:p>
            <a:endParaRPr lang="fr-FR" dirty="0"/>
          </a:p>
          <a:p>
            <a:r>
              <a:rPr lang="fr-FR" dirty="0"/>
              <a:t>Langage interprété </a:t>
            </a:r>
            <a:r>
              <a:rPr lang="fr-FR" sz="2400" i="1" dirty="0"/>
              <a:t>// Sur le terminal de Linux </a:t>
            </a:r>
            <a:endParaRPr lang="fr-FR" i="1" dirty="0"/>
          </a:p>
          <a:p>
            <a:pPr lvl="1"/>
            <a:r>
              <a:rPr lang="fr-FR" dirty="0"/>
              <a:t>CLI disponible pour scripts  </a:t>
            </a:r>
            <a:r>
              <a:rPr lang="fr-FR" sz="2400" i="1" dirty="0"/>
              <a:t>// Command Line Interface</a:t>
            </a:r>
          </a:p>
          <a:p>
            <a:endParaRPr lang="fr-FR" dirty="0"/>
          </a:p>
          <a:p>
            <a:r>
              <a:rPr lang="fr-FR" dirty="0"/>
              <a:t>Usage dans ce cours : extension apache</a:t>
            </a:r>
          </a:p>
        </p:txBody>
      </p:sp>
    </p:spTree>
    <p:extLst>
      <p:ext uri="{BB962C8B-B14F-4D97-AF65-F5344CB8AC3E}">
        <p14:creationId xmlns:p14="http://schemas.microsoft.com/office/powerpoint/2010/main" val="23997885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pic>
        <p:nvPicPr>
          <p:cNvPr id="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 y="1556792"/>
            <a:ext cx="9186191" cy="4896543"/>
          </a:xfrm>
        </p:spPr>
      </p:pic>
      <p:sp>
        <p:nvSpPr>
          <p:cNvPr id="5" name="Accolade fermante 4"/>
          <p:cNvSpPr/>
          <p:nvPr/>
        </p:nvSpPr>
        <p:spPr>
          <a:xfrm>
            <a:off x="3995936" y="3429000"/>
            <a:ext cx="450050" cy="1944216"/>
          </a:xfrm>
          <a:prstGeom prst="rightBrace">
            <a:avLst>
              <a:gd name="adj1" fmla="val 64382"/>
              <a:gd name="adj2" fmla="val 4918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7" name="Connecteur droit 6"/>
          <p:cNvCxnSpPr/>
          <p:nvPr/>
        </p:nvCxnSpPr>
        <p:spPr>
          <a:xfrm flipH="1">
            <a:off x="5652120" y="3645024"/>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644008" y="3933056"/>
            <a:ext cx="3600400" cy="923330"/>
          </a:xfrm>
          <a:prstGeom prst="rect">
            <a:avLst/>
          </a:prstGeom>
          <a:noFill/>
        </p:spPr>
        <p:txBody>
          <a:bodyPr wrap="square" rtlCol="0">
            <a:spAutoFit/>
          </a:bodyPr>
          <a:lstStyle/>
          <a:p>
            <a:r>
              <a:rPr lang="fr-FR" dirty="0">
                <a:solidFill>
                  <a:srgbClr val="FF0000"/>
                </a:solidFill>
              </a:rPr>
              <a:t>Header HTTP renvoyé par Apache…</a:t>
            </a:r>
          </a:p>
          <a:p>
            <a:r>
              <a:rPr lang="fr-FR" dirty="0">
                <a:solidFill>
                  <a:srgbClr val="FF0000"/>
                </a:solidFill>
              </a:rPr>
              <a:t>…donc ce que vous pouvez modifier avec la fonction « header() »</a:t>
            </a:r>
          </a:p>
        </p:txBody>
      </p:sp>
    </p:spTree>
    <p:extLst>
      <p:ext uri="{BB962C8B-B14F-4D97-AF65-F5344CB8AC3E}">
        <p14:creationId xmlns:p14="http://schemas.microsoft.com/office/powerpoint/2010/main" val="1130525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507288" cy="5069160"/>
          </a:xfrm>
        </p:spPr>
        <p:txBody>
          <a:bodyPr>
            <a:normAutofit/>
          </a:bodyPr>
          <a:lstStyle/>
          <a:p>
            <a:r>
              <a:rPr lang="fr-FR" dirty="0"/>
              <a:t>Pour créer une redirection avec PHP, on utilise header pour envoyer des en-têtes de type </a:t>
            </a:r>
            <a:r>
              <a:rPr lang="fr-FR" i="1" dirty="0"/>
              <a:t>Location (adresse)</a:t>
            </a:r>
          </a:p>
          <a:p>
            <a:endParaRPr lang="fr-FR" dirty="0"/>
          </a:p>
          <a:p>
            <a:r>
              <a:rPr lang="fr-FR" dirty="0"/>
              <a:t>Script de redirection (HTTP 302) :</a:t>
            </a:r>
          </a:p>
          <a:p>
            <a:pPr marL="0" indent="0">
              <a:buNone/>
            </a:pPr>
            <a:endParaRPr lang="fr-FR" dirty="0"/>
          </a:p>
          <a:p>
            <a:pPr marL="0" indent="0">
              <a:buNone/>
            </a:pPr>
            <a:r>
              <a:rPr lang="fr-FR" dirty="0"/>
              <a:t>&lt;?</a:t>
            </a:r>
            <a:r>
              <a:rPr lang="fr-FR" dirty="0" err="1"/>
              <a:t>php</a:t>
            </a:r>
            <a:endParaRPr lang="fr-FR" dirty="0"/>
          </a:p>
          <a:p>
            <a:pPr marL="0" indent="0">
              <a:buNone/>
            </a:pPr>
            <a:r>
              <a:rPr lang="fr-FR" dirty="0"/>
              <a:t>header('Location: http://monsite.com/page.php');</a:t>
            </a:r>
            <a:br>
              <a:rPr lang="fr-FR" dirty="0"/>
            </a:br>
            <a:r>
              <a:rPr lang="fr-FR" dirty="0"/>
              <a:t>?&gt;</a:t>
            </a:r>
          </a:p>
        </p:txBody>
      </p:sp>
    </p:spTree>
    <p:extLst>
      <p:ext uri="{BB962C8B-B14F-4D97-AF65-F5344CB8AC3E}">
        <p14:creationId xmlns:p14="http://schemas.microsoft.com/office/powerpoint/2010/main" val="1311326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On peut envoyer des fichiers et jouer avec d’autres champs HTTP tels que le « Content-Type »</a:t>
            </a:r>
          </a:p>
          <a:p>
            <a:pPr lvl="1"/>
            <a:r>
              <a:rPr lang="fr-FR" dirty="0"/>
              <a:t>« Content-Type » indique le type de donnée, donc le navigateur essayera d’utiliser l’outil préféré de l’utilisateur pour lire ce fichier</a:t>
            </a:r>
          </a:p>
          <a:p>
            <a:endParaRPr lang="fr-FR" dirty="0"/>
          </a:p>
          <a:p>
            <a:r>
              <a:rPr lang="fr-FR" dirty="0" err="1"/>
              <a:t>readfile</a:t>
            </a:r>
            <a:r>
              <a:rPr lang="fr-FR" dirty="0"/>
              <a:t>() permet d’envoyer un fichier</a:t>
            </a:r>
          </a:p>
        </p:txBody>
      </p:sp>
      <p:sp>
        <p:nvSpPr>
          <p:cNvPr id="4" name="Titre 1"/>
          <p:cNvSpPr>
            <a:spLocks noGrp="1"/>
          </p:cNvSpPr>
          <p:nvPr>
            <p:ph type="title"/>
          </p:nvPr>
        </p:nvSpPr>
        <p:spPr/>
        <p:txBody>
          <a:bodyPr/>
          <a:lstStyle/>
          <a:p>
            <a:r>
              <a:rPr lang="fr-FR" dirty="0"/>
              <a:t>PHP : Fonctions avancées HTTP</a:t>
            </a:r>
          </a:p>
        </p:txBody>
      </p:sp>
    </p:spTree>
    <p:extLst>
      <p:ext uri="{BB962C8B-B14F-4D97-AF65-F5344CB8AC3E}">
        <p14:creationId xmlns:p14="http://schemas.microsoft.com/office/powerpoint/2010/main" val="10978626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9299" y="692696"/>
            <a:ext cx="7025580" cy="6165304"/>
          </a:xfrm>
        </p:spPr>
      </p:pic>
      <p:sp>
        <p:nvSpPr>
          <p:cNvPr id="5" name="ZoneTexte 4"/>
          <p:cNvSpPr txBox="1"/>
          <p:nvPr/>
        </p:nvSpPr>
        <p:spPr>
          <a:xfrm>
            <a:off x="3563888" y="1268760"/>
            <a:ext cx="4464496" cy="1200329"/>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t>
            </a:r>
            <a:r>
              <a:rPr lang="fr-FR" dirty="0" err="1"/>
              <a:t>text</a:t>
            </a:r>
            <a:r>
              <a:rPr lang="fr-FR" dirty="0"/>
              <a:t>/html », donc du texte interprétable par le navigateur ou lisible par l’utilisateur.</a:t>
            </a:r>
            <a:br>
              <a:rPr lang="fr-FR" dirty="0"/>
            </a:br>
            <a:r>
              <a:rPr lang="fr-FR" dirty="0"/>
              <a:t>Le navigateur l’affiche donc.</a:t>
            </a:r>
          </a:p>
        </p:txBody>
      </p:sp>
    </p:spTree>
    <p:extLst>
      <p:ext uri="{BB962C8B-B14F-4D97-AF65-F5344CB8AC3E}">
        <p14:creationId xmlns:p14="http://schemas.microsoft.com/office/powerpoint/2010/main" val="39108803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28" y="1700808"/>
            <a:ext cx="9149984" cy="4824536"/>
          </a:xfrm>
        </p:spPr>
      </p:pic>
      <p:sp>
        <p:nvSpPr>
          <p:cNvPr id="5" name="ZoneTexte 4"/>
          <p:cNvSpPr txBox="1"/>
          <p:nvPr/>
        </p:nvSpPr>
        <p:spPr>
          <a:xfrm>
            <a:off x="4427984" y="620688"/>
            <a:ext cx="4392488" cy="1477328"/>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image/jpeg », donc d’une image au format JPEG. Le texte n’en étant pas, il est impossible d’afficher une image, mais le navigateur essaye tout de même</a:t>
            </a:r>
          </a:p>
        </p:txBody>
      </p:sp>
    </p:spTree>
    <p:extLst>
      <p:ext uri="{BB962C8B-B14F-4D97-AF65-F5344CB8AC3E}">
        <p14:creationId xmlns:p14="http://schemas.microsoft.com/office/powerpoint/2010/main" val="5968403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078804"/>
            <a:ext cx="9160848" cy="5446540"/>
          </a:xfrm>
        </p:spPr>
      </p:pic>
      <p:sp>
        <p:nvSpPr>
          <p:cNvPr id="5" name="ZoneTexte 4"/>
          <p:cNvSpPr txBox="1"/>
          <p:nvPr/>
        </p:nvSpPr>
        <p:spPr>
          <a:xfrm>
            <a:off x="5580112" y="764704"/>
            <a:ext cx="3528392" cy="2031325"/>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t>
            </a:r>
            <a:r>
              <a:rPr lang="fr-FR" dirty="0" err="1"/>
              <a:t>video</a:t>
            </a:r>
            <a:r>
              <a:rPr lang="fr-FR" dirty="0"/>
              <a:t>/mp4 », donc d’une vidéo au format MP4. Le texte n’en étant pas, il est impossible d’afficher la vidéo, mais le navigateur essaye tout de même de le lire avec un lecteur de vidéos</a:t>
            </a:r>
          </a:p>
        </p:txBody>
      </p:sp>
    </p:spTree>
    <p:extLst>
      <p:ext uri="{BB962C8B-B14F-4D97-AF65-F5344CB8AC3E}">
        <p14:creationId xmlns:p14="http://schemas.microsoft.com/office/powerpoint/2010/main" val="39692763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698298"/>
            <a:ext cx="9160848" cy="4207552"/>
          </a:xfrm>
        </p:spPr>
      </p:pic>
      <p:sp>
        <p:nvSpPr>
          <p:cNvPr id="5" name="ZoneTexte 4"/>
          <p:cNvSpPr txBox="1"/>
          <p:nvPr/>
        </p:nvSpPr>
        <p:spPr>
          <a:xfrm>
            <a:off x="5580112" y="764704"/>
            <a:ext cx="3528392" cy="1754326"/>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application/octet-</a:t>
            </a:r>
            <a:r>
              <a:rPr lang="fr-FR" dirty="0" err="1"/>
              <a:t>stream</a:t>
            </a:r>
            <a:r>
              <a:rPr lang="fr-FR" dirty="0"/>
              <a:t> », donc d’un flux d’octets. Par défaut, les navigateurs proposent de télécharger le fichier associé plutôt que de l’afficher</a:t>
            </a:r>
          </a:p>
        </p:txBody>
      </p:sp>
    </p:spTree>
    <p:extLst>
      <p:ext uri="{BB962C8B-B14F-4D97-AF65-F5344CB8AC3E}">
        <p14:creationId xmlns:p14="http://schemas.microsoft.com/office/powerpoint/2010/main" val="872611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p:txBody>
          <a:bodyPr>
            <a:normAutofit fontScale="92500" lnSpcReduction="20000"/>
          </a:bodyPr>
          <a:lstStyle/>
          <a:p>
            <a:pPr marL="0" indent="0">
              <a:buNone/>
            </a:pPr>
            <a:r>
              <a:rPr lang="fr-FR" dirty="0"/>
              <a:t>&lt;?</a:t>
            </a:r>
            <a:r>
              <a:rPr lang="fr-FR" dirty="0" err="1"/>
              <a:t>php</a:t>
            </a:r>
            <a:br>
              <a:rPr lang="fr-FR" dirty="0"/>
            </a:br>
            <a:r>
              <a:rPr lang="fr-FR" dirty="0"/>
              <a:t>  </a:t>
            </a:r>
            <a:r>
              <a:rPr lang="fr-FR" dirty="0">
                <a:solidFill>
                  <a:srgbClr val="00B050"/>
                </a:solidFill>
              </a:rPr>
              <a:t>// On </a:t>
            </a:r>
            <a:r>
              <a:rPr lang="fr-FR" dirty="0" err="1">
                <a:solidFill>
                  <a:srgbClr val="00B050"/>
                </a:solidFill>
              </a:rPr>
              <a:t>declare</a:t>
            </a:r>
            <a:r>
              <a:rPr lang="fr-FR" dirty="0">
                <a:solidFill>
                  <a:srgbClr val="00B050"/>
                </a:solidFill>
              </a:rPr>
              <a:t> un PDF</a:t>
            </a:r>
            <a:br>
              <a:rPr lang="fr-FR" dirty="0">
                <a:solidFill>
                  <a:srgbClr val="00B050"/>
                </a:solidFill>
              </a:rPr>
            </a:br>
            <a:r>
              <a:rPr lang="fr-FR" dirty="0"/>
              <a:t>  header('Content-Type: application/</a:t>
            </a:r>
            <a:r>
              <a:rPr lang="fr-FR" dirty="0" err="1"/>
              <a:t>pdf</a:t>
            </a:r>
            <a:r>
              <a:rPr lang="fr-FR" dirty="0"/>
              <a:t>');</a:t>
            </a:r>
            <a:br>
              <a:rPr lang="fr-FR" dirty="0"/>
            </a:br>
            <a:br>
              <a:rPr lang="fr-FR" dirty="0"/>
            </a:br>
            <a:r>
              <a:rPr lang="fr-FR" dirty="0">
                <a:solidFill>
                  <a:srgbClr val="00B050"/>
                </a:solidFill>
              </a:rPr>
              <a:t>  // Le client verra un fichier "downloaded.pdf"</a:t>
            </a:r>
            <a:br>
              <a:rPr lang="fr-FR" dirty="0"/>
            </a:br>
            <a:r>
              <a:rPr lang="fr-FR" sz="3000" dirty="0"/>
              <a:t>  header('Content-Disposition: </a:t>
            </a:r>
            <a:r>
              <a:rPr lang="fr-FR" sz="3000" dirty="0" err="1"/>
              <a:t>attachment</a:t>
            </a:r>
            <a:r>
              <a:rPr lang="fr-FR" sz="3000" dirty="0"/>
              <a:t>; </a:t>
            </a:r>
            <a:r>
              <a:rPr lang="fr-FR" sz="3000" dirty="0" err="1"/>
              <a:t>filename</a:t>
            </a:r>
            <a:r>
              <a:rPr lang="fr-FR" sz="3000" dirty="0"/>
              <a:t>="downloaded.pdf"');</a:t>
            </a:r>
            <a:br>
              <a:rPr lang="fr-FR" dirty="0"/>
            </a:br>
            <a:br>
              <a:rPr lang="fr-FR" dirty="0"/>
            </a:br>
            <a:r>
              <a:rPr lang="fr-FR" dirty="0">
                <a:solidFill>
                  <a:srgbClr val="00B050"/>
                </a:solidFill>
              </a:rPr>
              <a:t>  // Le fichier du serveur web qui sera transmis</a:t>
            </a:r>
            <a:br>
              <a:rPr lang="fr-FR" dirty="0"/>
            </a:br>
            <a:r>
              <a:rPr lang="fr-FR" dirty="0"/>
              <a:t>  </a:t>
            </a:r>
            <a:r>
              <a:rPr lang="fr-FR" dirty="0" err="1"/>
              <a:t>readfile</a:t>
            </a:r>
            <a:r>
              <a:rPr lang="fr-FR" dirty="0"/>
              <a:t>('original.pdf');</a:t>
            </a:r>
            <a:br>
              <a:rPr lang="fr-FR" dirty="0"/>
            </a:br>
            <a:r>
              <a:rPr lang="fr-FR" dirty="0"/>
              <a:t>?&gt; </a:t>
            </a:r>
          </a:p>
        </p:txBody>
      </p:sp>
    </p:spTree>
    <p:extLst>
      <p:ext uri="{BB962C8B-B14F-4D97-AF65-F5344CB8AC3E}">
        <p14:creationId xmlns:p14="http://schemas.microsoft.com/office/powerpoint/2010/main" val="41788024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&lt;?</a:t>
            </a:r>
            <a:r>
              <a:rPr lang="fr-FR" dirty="0" err="1"/>
              <a:t>php</a:t>
            </a:r>
            <a:br>
              <a:rPr lang="fr-FR" dirty="0"/>
            </a:br>
            <a:r>
              <a:rPr lang="fr-FR" dirty="0">
                <a:solidFill>
                  <a:srgbClr val="FF0000"/>
                </a:solidFill>
              </a:rPr>
              <a:t>$file</a:t>
            </a:r>
            <a:r>
              <a:rPr lang="fr-FR" dirty="0"/>
              <a:t> = 'monkey.gif';</a:t>
            </a:r>
            <a:br>
              <a:rPr lang="fr-FR" dirty="0"/>
            </a:br>
            <a:br>
              <a:rPr lang="fr-FR" dirty="0"/>
            </a:br>
            <a:r>
              <a:rPr lang="fr-FR" dirty="0"/>
              <a:t>if (</a:t>
            </a:r>
            <a:r>
              <a:rPr lang="fr-FR" dirty="0" err="1"/>
              <a:t>file_exists</a:t>
            </a:r>
            <a:r>
              <a:rPr lang="fr-FR" dirty="0"/>
              <a:t>($file)) {</a:t>
            </a:r>
            <a:br>
              <a:rPr lang="fr-FR" dirty="0"/>
            </a:br>
            <a:r>
              <a:rPr lang="fr-FR" dirty="0"/>
              <a:t>    header('Content-Description: File Transfer');</a:t>
            </a:r>
            <a:br>
              <a:rPr lang="fr-FR" dirty="0"/>
            </a:br>
            <a:r>
              <a:rPr lang="fr-FR" dirty="0"/>
              <a:t>    header('Content-Type: application/octet-</a:t>
            </a:r>
            <a:r>
              <a:rPr lang="fr-FR" dirty="0" err="1"/>
              <a:t>stream</a:t>
            </a:r>
            <a:r>
              <a:rPr lang="fr-FR" dirty="0"/>
              <a:t>');</a:t>
            </a:r>
            <a:br>
              <a:rPr lang="fr-FR" dirty="0"/>
            </a:br>
            <a:r>
              <a:rPr lang="fr-FR" dirty="0"/>
              <a:t>    header('Content-Disposition: </a:t>
            </a:r>
            <a:r>
              <a:rPr lang="fr-FR" dirty="0" err="1"/>
              <a:t>attachment</a:t>
            </a:r>
            <a:r>
              <a:rPr lang="fr-FR" dirty="0"/>
              <a:t>; </a:t>
            </a:r>
            <a:r>
              <a:rPr lang="fr-FR" dirty="0" err="1"/>
              <a:t>filename</a:t>
            </a:r>
            <a:r>
              <a:rPr lang="fr-FR" dirty="0"/>
              <a:t>="'.</a:t>
            </a:r>
            <a:r>
              <a:rPr lang="fr-FR" dirty="0" err="1"/>
              <a:t>basename</a:t>
            </a:r>
            <a:r>
              <a:rPr lang="fr-FR" dirty="0"/>
              <a:t>(</a:t>
            </a:r>
            <a:r>
              <a:rPr lang="fr-FR" dirty="0">
                <a:solidFill>
                  <a:srgbClr val="FF0000"/>
                </a:solidFill>
              </a:rPr>
              <a:t>$file</a:t>
            </a:r>
            <a:r>
              <a:rPr lang="fr-FR" dirty="0"/>
              <a:t>).'"');</a:t>
            </a:r>
            <a:br>
              <a:rPr lang="fr-FR" dirty="0"/>
            </a:br>
            <a:r>
              <a:rPr lang="fr-FR" dirty="0"/>
              <a:t>    header('Expires: 0');</a:t>
            </a:r>
            <a:br>
              <a:rPr lang="fr-FR" dirty="0"/>
            </a:br>
            <a:r>
              <a:rPr lang="fr-FR" dirty="0"/>
              <a:t>    header('Cache-Control: must-</a:t>
            </a:r>
            <a:r>
              <a:rPr lang="fr-FR" dirty="0" err="1"/>
              <a:t>revalidate</a:t>
            </a:r>
            <a:r>
              <a:rPr lang="fr-FR" dirty="0"/>
              <a:t>');</a:t>
            </a:r>
            <a:br>
              <a:rPr lang="fr-FR" dirty="0"/>
            </a:br>
            <a:r>
              <a:rPr lang="fr-FR" dirty="0"/>
              <a:t>    header('</a:t>
            </a:r>
            <a:r>
              <a:rPr lang="fr-FR" dirty="0" err="1"/>
              <a:t>Pragma</a:t>
            </a:r>
            <a:r>
              <a:rPr lang="fr-FR" dirty="0"/>
              <a:t>: public');</a:t>
            </a:r>
            <a:br>
              <a:rPr lang="fr-FR" dirty="0"/>
            </a:br>
            <a:r>
              <a:rPr lang="fr-FR" dirty="0"/>
              <a:t>    header('Content-</a:t>
            </a:r>
            <a:r>
              <a:rPr lang="fr-FR" dirty="0" err="1"/>
              <a:t>Length</a:t>
            </a:r>
            <a:r>
              <a:rPr lang="fr-FR" dirty="0"/>
              <a:t>: ' . </a:t>
            </a:r>
            <a:r>
              <a:rPr lang="fr-FR" dirty="0" err="1"/>
              <a:t>filesize</a:t>
            </a:r>
            <a:r>
              <a:rPr lang="fr-FR" dirty="0"/>
              <a:t>(</a:t>
            </a:r>
            <a:r>
              <a:rPr lang="fr-FR" dirty="0">
                <a:solidFill>
                  <a:srgbClr val="FF0000"/>
                </a:solidFill>
              </a:rPr>
              <a:t>$file</a:t>
            </a:r>
            <a:r>
              <a:rPr lang="fr-FR" dirty="0"/>
              <a:t>));</a:t>
            </a:r>
            <a:br>
              <a:rPr lang="fr-FR" dirty="0"/>
            </a:br>
            <a:r>
              <a:rPr lang="fr-FR" dirty="0"/>
              <a:t>    </a:t>
            </a:r>
            <a:r>
              <a:rPr lang="fr-FR" dirty="0" err="1"/>
              <a:t>readfile</a:t>
            </a:r>
            <a:r>
              <a:rPr lang="fr-FR" dirty="0"/>
              <a:t>(</a:t>
            </a:r>
            <a:r>
              <a:rPr lang="fr-FR" dirty="0">
                <a:solidFill>
                  <a:srgbClr val="FF0000"/>
                </a:solidFill>
              </a:rPr>
              <a:t>$file</a:t>
            </a:r>
            <a:r>
              <a:rPr lang="fr-FR" dirty="0"/>
              <a:t>);</a:t>
            </a:r>
            <a:br>
              <a:rPr lang="fr-FR" dirty="0"/>
            </a:br>
            <a:r>
              <a:rPr lang="fr-FR" dirty="0"/>
              <a:t>    exit;</a:t>
            </a:r>
            <a:br>
              <a:rPr lang="fr-FR" dirty="0"/>
            </a:br>
            <a:r>
              <a:rPr lang="fr-FR" dirty="0"/>
              <a:t>}</a:t>
            </a:r>
            <a:br>
              <a:rPr lang="fr-FR" dirty="0"/>
            </a:br>
            <a:r>
              <a:rPr lang="fr-FR" dirty="0"/>
              <a:t>?&gt; </a:t>
            </a:r>
          </a:p>
        </p:txBody>
      </p:sp>
    </p:spTree>
    <p:extLst>
      <p:ext uri="{BB962C8B-B14F-4D97-AF65-F5344CB8AC3E}">
        <p14:creationId xmlns:p14="http://schemas.microsoft.com/office/powerpoint/2010/main" val="451561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4"/>
          <p:cNvSpPr>
            <a:spLocks noGrp="1"/>
          </p:cNvSpPr>
          <p:nvPr>
            <p:ph type="title"/>
          </p:nvPr>
        </p:nvSpPr>
        <p:spPr>
          <a:xfrm>
            <a:off x="1111584" y="71415"/>
            <a:ext cx="6920833" cy="1000132"/>
          </a:xfrm>
        </p:spPr>
        <p:txBody>
          <a:bodyPr>
            <a:normAutofit/>
          </a:bodyPr>
          <a:lstStyle/>
          <a:p>
            <a:r>
              <a:rPr lang="fr-FR" dirty="0"/>
              <a:t>Rappel : Formulaires HTML</a:t>
            </a:r>
          </a:p>
        </p:txBody>
      </p:sp>
      <p:sp>
        <p:nvSpPr>
          <p:cNvPr id="5" name="Espace réservé du contenu 5"/>
          <p:cNvSpPr>
            <a:spLocks noGrp="1"/>
          </p:cNvSpPr>
          <p:nvPr>
            <p:ph idx="1"/>
          </p:nvPr>
        </p:nvSpPr>
        <p:spPr>
          <a:xfrm>
            <a:off x="251520" y="1052736"/>
            <a:ext cx="8784976" cy="3960440"/>
          </a:xfrm>
        </p:spPr>
        <p:txBody>
          <a:bodyPr>
            <a:normAutofit lnSpcReduction="10000"/>
          </a:bodyPr>
          <a:lstStyle/>
          <a:p>
            <a:r>
              <a:rPr lang="fr-FR" b="1" dirty="0">
                <a:solidFill>
                  <a:srgbClr val="1F497D"/>
                </a:solidFill>
              </a:rPr>
              <a:t>Communication entre le client (navigateur) et le serveur (</a:t>
            </a:r>
            <a:r>
              <a:rPr lang="fr-FR" b="1" dirty="0" err="1">
                <a:solidFill>
                  <a:srgbClr val="1F497D"/>
                </a:solidFill>
              </a:rPr>
              <a:t>php</a:t>
            </a:r>
            <a:r>
              <a:rPr lang="fr-FR" b="1" dirty="0">
                <a:solidFill>
                  <a:srgbClr val="1F497D"/>
                </a:solidFill>
              </a:rPr>
              <a:t>) </a:t>
            </a:r>
          </a:p>
          <a:p>
            <a:pPr lvl="1"/>
            <a:r>
              <a:rPr lang="fr-FR" dirty="0"/>
              <a:t>Les </a:t>
            </a:r>
            <a:r>
              <a:rPr lang="fr-FR" b="1" dirty="0">
                <a:solidFill>
                  <a:srgbClr val="1F497D"/>
                </a:solidFill>
              </a:rPr>
              <a:t>formulaires en HTML </a:t>
            </a:r>
            <a:r>
              <a:rPr lang="fr-FR" dirty="0"/>
              <a:t>permettent de recueillir des données auprès de l’utilisateur </a:t>
            </a:r>
          </a:p>
          <a:p>
            <a:pPr lvl="2"/>
            <a:r>
              <a:rPr lang="fr-FR" dirty="0"/>
              <a:t>Les données sont ensuite </a:t>
            </a:r>
            <a:r>
              <a:rPr lang="fr-FR" b="1" dirty="0"/>
              <a:t>communiquées</a:t>
            </a:r>
            <a:r>
              <a:rPr lang="fr-FR" dirty="0"/>
              <a:t> à un </a:t>
            </a:r>
            <a:r>
              <a:rPr lang="fr-FR" b="1" dirty="0"/>
              <a:t>programme</a:t>
            </a:r>
          </a:p>
          <a:p>
            <a:pPr lvl="1"/>
            <a:r>
              <a:rPr lang="fr-FR" dirty="0"/>
              <a:t>Le navigateur </a:t>
            </a:r>
            <a:r>
              <a:rPr lang="fr-FR" b="1" dirty="0"/>
              <a:t>envoie les données </a:t>
            </a:r>
            <a:r>
              <a:rPr lang="fr-FR" dirty="0"/>
              <a:t>récoltées par les formulaires au serveur</a:t>
            </a:r>
          </a:p>
          <a:p>
            <a:pPr marL="3405188" lvl="2"/>
            <a:r>
              <a:rPr lang="fr-FR" dirty="0"/>
              <a:t>Le programme (page PHP) récupère les données grâce à des </a:t>
            </a:r>
            <a:r>
              <a:rPr lang="fr-FR" b="1" dirty="0">
                <a:solidFill>
                  <a:srgbClr val="1F497D"/>
                </a:solidFill>
              </a:rPr>
              <a:t>variables</a:t>
            </a:r>
            <a:r>
              <a:rPr lang="fr-FR" dirty="0">
                <a:solidFill>
                  <a:srgbClr val="1F497D"/>
                </a:solidFill>
              </a:rPr>
              <a:t> </a:t>
            </a:r>
          </a:p>
        </p:txBody>
      </p:sp>
      <p:pic>
        <p:nvPicPr>
          <p:cNvPr id="6" name="Image 5"/>
          <p:cNvPicPr>
            <a:picLocks noChangeAspect="1"/>
          </p:cNvPicPr>
          <p:nvPr/>
        </p:nvPicPr>
        <p:blipFill>
          <a:blip r:embed="rId2"/>
          <a:stretch>
            <a:fillRect/>
          </a:stretch>
        </p:blipFill>
        <p:spPr>
          <a:xfrm>
            <a:off x="971600" y="4437112"/>
            <a:ext cx="2108635" cy="1512168"/>
          </a:xfrm>
          <a:prstGeom prst="rect">
            <a:avLst/>
          </a:prstGeom>
          <a:ln>
            <a:solidFill>
              <a:srgbClr val="4F81BD"/>
            </a:solidFill>
          </a:ln>
        </p:spPr>
      </p:pic>
      <p:pic>
        <p:nvPicPr>
          <p:cNvPr id="7" name="Image 6" descr="stickman-bern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5445224"/>
            <a:ext cx="680032" cy="768436"/>
          </a:xfrm>
          <a:prstGeom prst="rect">
            <a:avLst/>
          </a:prstGeom>
        </p:spPr>
      </p:pic>
      <p:pic>
        <p:nvPicPr>
          <p:cNvPr id="8" name="Image 7" descr="lapt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95736" y="5517232"/>
            <a:ext cx="1008112" cy="952106"/>
          </a:xfrm>
          <a:prstGeom prst="rect">
            <a:avLst/>
          </a:prstGeom>
        </p:spPr>
      </p:pic>
      <p:pic>
        <p:nvPicPr>
          <p:cNvPr id="9" name="Image 8"/>
          <p:cNvPicPr>
            <a:picLocks noChangeAspect="1"/>
          </p:cNvPicPr>
          <p:nvPr/>
        </p:nvPicPr>
        <p:blipFill rotWithShape="1">
          <a:blip r:embed="rId5">
            <a:extLst>
              <a:ext uri="{BEBA8EAE-BF5A-486C-A8C5-ECC9F3942E4B}">
                <a14:imgProps xmlns:a14="http://schemas.microsoft.com/office/drawing/2010/main">
                  <a14:imgLayer r:embed="rId6">
                    <a14:imgEffect>
                      <a14:backgroundRemoval t="1826" b="90061" l="12706" r="85412"/>
                    </a14:imgEffect>
                  </a14:imgLayer>
                </a14:imgProps>
              </a:ext>
            </a:extLst>
          </a:blip>
          <a:srcRect l="7310" r="10142" b="9437"/>
          <a:stretch/>
        </p:blipFill>
        <p:spPr>
          <a:xfrm>
            <a:off x="4355976" y="5085184"/>
            <a:ext cx="799398" cy="1017350"/>
          </a:xfrm>
          <a:prstGeom prst="rect">
            <a:avLst/>
          </a:prstGeom>
        </p:spPr>
      </p:pic>
      <p:cxnSp>
        <p:nvCxnSpPr>
          <p:cNvPr id="10" name="Connecteur droit 9"/>
          <p:cNvCxnSpPr>
            <a:stCxn id="12" idx="1"/>
            <a:endCxn id="9" idx="3"/>
          </p:cNvCxnSpPr>
          <p:nvPr/>
        </p:nvCxnSpPr>
        <p:spPr>
          <a:xfrm flipH="1" flipV="1">
            <a:off x="5155374" y="5593859"/>
            <a:ext cx="685741" cy="230142"/>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pic>
        <p:nvPicPr>
          <p:cNvPr id="11" name="Image 10"/>
          <p:cNvPicPr>
            <a:picLocks noChangeAspect="1"/>
          </p:cNvPicPr>
          <p:nvPr/>
        </p:nvPicPr>
        <p:blipFill>
          <a:blip r:embed="rId7"/>
          <a:stretch>
            <a:fillRect/>
          </a:stretch>
        </p:blipFill>
        <p:spPr>
          <a:xfrm>
            <a:off x="7380312" y="5805264"/>
            <a:ext cx="372641" cy="432048"/>
          </a:xfrm>
          <a:prstGeom prst="rect">
            <a:avLst/>
          </a:prstGeom>
          <a:ln>
            <a:solidFill>
              <a:schemeClr val="tx1"/>
            </a:solidFill>
          </a:ln>
        </p:spPr>
      </p:pic>
      <p:pic>
        <p:nvPicPr>
          <p:cNvPr id="12" name="Image 11" descr="BU005259.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21449287">
            <a:off x="5840722" y="5440440"/>
            <a:ext cx="818366" cy="731255"/>
          </a:xfrm>
          <a:prstGeom prst="rect">
            <a:avLst/>
          </a:prstGeom>
        </p:spPr>
      </p:pic>
      <p:cxnSp>
        <p:nvCxnSpPr>
          <p:cNvPr id="13" name="Connecteur droit avec flèche 12"/>
          <p:cNvCxnSpPr>
            <a:stCxn id="12" idx="3"/>
            <a:endCxn id="11" idx="1"/>
          </p:cNvCxnSpPr>
          <p:nvPr/>
        </p:nvCxnSpPr>
        <p:spPr>
          <a:xfrm>
            <a:off x="6658695" y="5788135"/>
            <a:ext cx="721617" cy="233153"/>
          </a:xfrm>
          <a:prstGeom prst="straightConnector1">
            <a:avLst/>
          </a:prstGeom>
          <a:ln w="28575" cmpd="sng">
            <a:solidFill>
              <a:srgbClr val="000000"/>
            </a:solidFill>
            <a:headEnd type="arrow"/>
            <a:tailEnd type="arrow"/>
          </a:ln>
        </p:spPr>
        <p:style>
          <a:lnRef idx="2">
            <a:schemeClr val="dk1"/>
          </a:lnRef>
          <a:fillRef idx="0">
            <a:schemeClr val="dk1"/>
          </a:fillRef>
          <a:effectRef idx="1">
            <a:schemeClr val="dk1"/>
          </a:effectRef>
          <a:fontRef idx="minor">
            <a:schemeClr val="tx1"/>
          </a:fontRef>
        </p:style>
      </p:cxnSp>
      <p:cxnSp>
        <p:nvCxnSpPr>
          <p:cNvPr id="14" name="Connecteur en arc 13"/>
          <p:cNvCxnSpPr>
            <a:stCxn id="8" idx="1"/>
            <a:endCxn id="9" idx="1"/>
          </p:cNvCxnSpPr>
          <p:nvPr/>
        </p:nvCxnSpPr>
        <p:spPr>
          <a:xfrm flipV="1">
            <a:off x="3203848" y="5593859"/>
            <a:ext cx="1152128" cy="399426"/>
          </a:xfrm>
          <a:prstGeom prst="curvedConnector3">
            <a:avLst>
              <a:gd name="adj1" fmla="val 50000"/>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sp>
        <p:nvSpPr>
          <p:cNvPr id="15" name="ZoneTexte 14"/>
          <p:cNvSpPr txBox="1"/>
          <p:nvPr/>
        </p:nvSpPr>
        <p:spPr>
          <a:xfrm>
            <a:off x="7812360" y="5805264"/>
            <a:ext cx="647120" cy="646331"/>
          </a:xfrm>
          <a:prstGeom prst="rect">
            <a:avLst/>
          </a:prstGeom>
          <a:noFill/>
        </p:spPr>
        <p:txBody>
          <a:bodyPr wrap="none" rtlCol="0">
            <a:spAutoFit/>
          </a:bodyPr>
          <a:lstStyle/>
          <a:p>
            <a:pPr algn="ctr"/>
            <a:r>
              <a:rPr lang="fr-FR" b="1" dirty="0"/>
              <a:t>Page </a:t>
            </a:r>
            <a:br>
              <a:rPr lang="fr-FR" dirty="0"/>
            </a:br>
            <a:r>
              <a:rPr lang="fr-FR" b="1" dirty="0"/>
              <a:t>PHP</a:t>
            </a:r>
          </a:p>
        </p:txBody>
      </p:sp>
    </p:spTree>
    <p:extLst>
      <p:ext uri="{BB962C8B-B14F-4D97-AF65-F5344CB8AC3E}">
        <p14:creationId xmlns:p14="http://schemas.microsoft.com/office/powerpoint/2010/main" val="355143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Rappel : Formulaires HTML</a:t>
            </a:r>
          </a:p>
        </p:txBody>
      </p:sp>
      <p:sp>
        <p:nvSpPr>
          <p:cNvPr id="3" name="Espace réservé du contenu 2"/>
          <p:cNvSpPr>
            <a:spLocks noGrp="1"/>
          </p:cNvSpPr>
          <p:nvPr>
            <p:ph idx="1"/>
          </p:nvPr>
        </p:nvSpPr>
        <p:spPr>
          <a:xfrm>
            <a:off x="107504" y="1196752"/>
            <a:ext cx="8966924" cy="5095468"/>
          </a:xfrm>
        </p:spPr>
        <p:txBody>
          <a:bodyPr>
            <a:normAutofit fontScale="92500" lnSpcReduction="10000"/>
          </a:bodyPr>
          <a:lstStyle/>
          <a:p>
            <a:r>
              <a:rPr lang="fr-FR" dirty="0"/>
              <a:t>Un </a:t>
            </a:r>
            <a:r>
              <a:rPr lang="fr-FR" b="1" dirty="0">
                <a:solidFill>
                  <a:srgbClr val="1F497D"/>
                </a:solidFill>
              </a:rPr>
              <a:t>formulaire HTML </a:t>
            </a:r>
            <a:r>
              <a:rPr lang="fr-FR" dirty="0"/>
              <a:t>est défini par la balise</a:t>
            </a:r>
            <a:br>
              <a:rPr lang="fr-FR" dirty="0"/>
            </a:br>
            <a:r>
              <a:rPr lang="fr-FR" b="1" dirty="0"/>
              <a:t> &lt;</a:t>
            </a:r>
            <a:r>
              <a:rPr lang="fr-FR" b="1" dirty="0" err="1"/>
              <a:t>form</a:t>
            </a:r>
            <a:r>
              <a:rPr lang="fr-FR" b="1" dirty="0"/>
              <a:t> …&gt; … &lt;/</a:t>
            </a:r>
            <a:r>
              <a:rPr lang="fr-FR" b="1" dirty="0" err="1"/>
              <a:t>form</a:t>
            </a:r>
            <a:r>
              <a:rPr lang="fr-FR" b="1" dirty="0"/>
              <a:t>&gt;</a:t>
            </a:r>
          </a:p>
          <a:p>
            <a:pPr lvl="1"/>
            <a:r>
              <a:rPr lang="fr-FR" dirty="0"/>
              <a:t>Tous les éléments sont à l’intérieur de la balise </a:t>
            </a:r>
            <a:br>
              <a:rPr lang="fr-FR" dirty="0"/>
            </a:br>
            <a:r>
              <a:rPr lang="fr-FR" b="1" dirty="0">
                <a:solidFill>
                  <a:srgbClr val="1F497D"/>
                </a:solidFill>
              </a:rPr>
              <a:t>&lt;</a:t>
            </a:r>
            <a:r>
              <a:rPr lang="fr-FR" b="1" dirty="0" err="1">
                <a:solidFill>
                  <a:srgbClr val="1F497D"/>
                </a:solidFill>
              </a:rPr>
              <a:t>form</a:t>
            </a:r>
            <a:r>
              <a:rPr lang="fr-FR" b="1" dirty="0"/>
              <a:t>  </a:t>
            </a:r>
            <a:r>
              <a:rPr lang="fr-FR" b="1" dirty="0" err="1">
                <a:solidFill>
                  <a:srgbClr val="1F497D"/>
                </a:solidFill>
              </a:rPr>
              <a:t>name</a:t>
            </a:r>
            <a:r>
              <a:rPr lang="fr-FR" b="1" dirty="0"/>
              <a:t>="</a:t>
            </a:r>
            <a:r>
              <a:rPr lang="fr-FR" i="1" dirty="0" err="1"/>
              <a:t>nomFormulaire</a:t>
            </a:r>
            <a:r>
              <a:rPr lang="fr-FR" b="1" dirty="0"/>
              <a:t>"  </a:t>
            </a:r>
          </a:p>
          <a:p>
            <a:pPr marL="0" lvl="1" indent="0" algn="ctr">
              <a:buNone/>
            </a:pPr>
            <a:r>
              <a:rPr lang="fr-FR" b="1" dirty="0">
                <a:solidFill>
                  <a:srgbClr val="1F497D"/>
                </a:solidFill>
              </a:rPr>
              <a:t>              action</a:t>
            </a:r>
            <a:r>
              <a:rPr lang="fr-FR" b="1" dirty="0"/>
              <a:t>="</a:t>
            </a:r>
            <a:r>
              <a:rPr lang="fr-FR" i="1" dirty="0" err="1"/>
              <a:t>page.php</a:t>
            </a:r>
            <a:r>
              <a:rPr lang="fr-FR" b="1" dirty="0"/>
              <a:t>"   </a:t>
            </a:r>
            <a:r>
              <a:rPr lang="fr-FR" b="1" dirty="0" err="1">
                <a:solidFill>
                  <a:srgbClr val="1F497D"/>
                </a:solidFill>
              </a:rPr>
              <a:t>method</a:t>
            </a:r>
            <a:r>
              <a:rPr lang="fr-FR" b="1" dirty="0"/>
              <a:t>="</a:t>
            </a:r>
            <a:r>
              <a:rPr lang="fr-FR" b="1" dirty="0" err="1">
                <a:solidFill>
                  <a:srgbClr val="1F497D"/>
                </a:solidFill>
              </a:rPr>
              <a:t>get</a:t>
            </a:r>
            <a:r>
              <a:rPr lang="fr-FR" b="1" dirty="0"/>
              <a:t> | </a:t>
            </a:r>
            <a:r>
              <a:rPr lang="fr-FR" b="1" dirty="0">
                <a:solidFill>
                  <a:srgbClr val="1F497D"/>
                </a:solidFill>
              </a:rPr>
              <a:t>post</a:t>
            </a:r>
            <a:r>
              <a:rPr lang="fr-FR" b="1" dirty="0"/>
              <a:t>" </a:t>
            </a:r>
            <a:r>
              <a:rPr lang="fr-FR" b="1" dirty="0">
                <a:solidFill>
                  <a:srgbClr val="1F497D"/>
                </a:solidFill>
              </a:rPr>
              <a:t>&gt;</a:t>
            </a:r>
            <a:r>
              <a:rPr lang="fr-FR" b="1" dirty="0"/>
              <a:t>  …. </a:t>
            </a:r>
            <a:r>
              <a:rPr lang="fr-FR" b="1" dirty="0">
                <a:solidFill>
                  <a:srgbClr val="1F497D"/>
                </a:solidFill>
              </a:rPr>
              <a:t>&lt;/</a:t>
            </a:r>
            <a:r>
              <a:rPr lang="fr-FR" b="1" dirty="0" err="1">
                <a:solidFill>
                  <a:srgbClr val="1F497D"/>
                </a:solidFill>
              </a:rPr>
              <a:t>form</a:t>
            </a:r>
            <a:r>
              <a:rPr lang="fr-FR" b="1" dirty="0">
                <a:solidFill>
                  <a:srgbClr val="1F497D"/>
                </a:solidFill>
              </a:rPr>
              <a:t>&gt;</a:t>
            </a:r>
          </a:p>
          <a:p>
            <a:pPr marL="0" lvl="1" indent="0" algn="ctr">
              <a:buNone/>
            </a:pPr>
            <a:endParaRPr lang="fr-FR" sz="3900" b="1" dirty="0">
              <a:solidFill>
                <a:srgbClr val="1F497D"/>
              </a:solidFill>
            </a:endParaRPr>
          </a:p>
          <a:p>
            <a:pPr lvl="1"/>
            <a:r>
              <a:rPr lang="fr-FR" dirty="0"/>
              <a:t>Les </a:t>
            </a:r>
            <a:r>
              <a:rPr lang="fr-FR" b="1" dirty="0">
                <a:solidFill>
                  <a:srgbClr val="1F497D"/>
                </a:solidFill>
              </a:rPr>
              <a:t>champs du formulaire </a:t>
            </a:r>
            <a:r>
              <a:rPr lang="fr-FR" dirty="0"/>
              <a:t>sont introduits par différents balises :</a:t>
            </a:r>
          </a:p>
          <a:p>
            <a:pPr lvl="2"/>
            <a:r>
              <a:rPr lang="fr-FR" dirty="0"/>
              <a:t>&lt;</a:t>
            </a:r>
            <a:r>
              <a:rPr lang="fr-FR" b="1" dirty="0">
                <a:solidFill>
                  <a:srgbClr val="1F497D"/>
                </a:solidFill>
              </a:rPr>
              <a:t>input</a:t>
            </a:r>
            <a:r>
              <a:rPr lang="fr-FR" dirty="0">
                <a:solidFill>
                  <a:srgbClr val="1F497D"/>
                </a:solidFill>
              </a:rPr>
              <a:t> </a:t>
            </a:r>
            <a:r>
              <a:rPr lang="fr-FR" b="1" dirty="0"/>
              <a:t>type</a:t>
            </a:r>
            <a:r>
              <a:rPr lang="fr-FR" dirty="0"/>
              <a:t>="…" </a:t>
            </a:r>
            <a:r>
              <a:rPr lang="fr-FR" b="1" dirty="0" err="1"/>
              <a:t>name</a:t>
            </a:r>
            <a:r>
              <a:rPr lang="fr-FR" dirty="0"/>
              <a:t>="…" </a:t>
            </a:r>
            <a:r>
              <a:rPr lang="fr-FR" b="1" dirty="0"/>
              <a:t>value</a:t>
            </a:r>
            <a:r>
              <a:rPr lang="fr-FR" dirty="0"/>
              <a:t>="… " id="…" /&gt;</a:t>
            </a:r>
          </a:p>
          <a:p>
            <a:pPr lvl="2"/>
            <a:r>
              <a:rPr lang="fr-FR" dirty="0"/>
              <a:t>&lt;</a:t>
            </a:r>
            <a:r>
              <a:rPr lang="fr-FR" b="1" dirty="0" err="1">
                <a:solidFill>
                  <a:srgbClr val="1F497D"/>
                </a:solidFill>
              </a:rPr>
              <a:t>textarea</a:t>
            </a:r>
            <a:r>
              <a:rPr lang="fr-FR" dirty="0"/>
              <a:t> </a:t>
            </a:r>
            <a:r>
              <a:rPr lang="fr-FR" b="1" dirty="0" err="1"/>
              <a:t>name</a:t>
            </a:r>
            <a:r>
              <a:rPr lang="fr-FR" dirty="0"/>
              <a:t>="…"  id="…"  </a:t>
            </a:r>
            <a:r>
              <a:rPr lang="fr-FR" b="1" dirty="0"/>
              <a:t>cols</a:t>
            </a:r>
            <a:r>
              <a:rPr lang="fr-FR" dirty="0"/>
              <a:t>="…"  </a:t>
            </a:r>
            <a:r>
              <a:rPr lang="fr-FR" b="1" dirty="0" err="1"/>
              <a:t>rows</a:t>
            </a:r>
            <a:r>
              <a:rPr lang="fr-FR" dirty="0"/>
              <a:t>="…" &gt; …  </a:t>
            </a:r>
            <a:r>
              <a:rPr lang="fr-FR" b="1" dirty="0">
                <a:solidFill>
                  <a:srgbClr val="1F497D"/>
                </a:solidFill>
              </a:rPr>
              <a:t>&lt;/</a:t>
            </a:r>
            <a:r>
              <a:rPr lang="fr-FR" b="1" dirty="0" err="1">
                <a:solidFill>
                  <a:srgbClr val="1F497D"/>
                </a:solidFill>
              </a:rPr>
              <a:t>textarea</a:t>
            </a:r>
            <a:r>
              <a:rPr lang="fr-FR" b="1" dirty="0">
                <a:solidFill>
                  <a:srgbClr val="1F497D"/>
                </a:solidFill>
              </a:rPr>
              <a:t>&gt;</a:t>
            </a:r>
          </a:p>
          <a:p>
            <a:pPr lvl="2"/>
            <a:r>
              <a:rPr lang="fr-FR" dirty="0"/>
              <a:t>&lt;</a:t>
            </a:r>
            <a:r>
              <a:rPr lang="fr-FR" b="1" dirty="0">
                <a:solidFill>
                  <a:srgbClr val="1F497D"/>
                </a:solidFill>
              </a:rPr>
              <a:t>select</a:t>
            </a:r>
            <a:r>
              <a:rPr lang="fr-FR" dirty="0"/>
              <a:t> </a:t>
            </a:r>
            <a:r>
              <a:rPr lang="fr-FR" b="1" dirty="0" err="1"/>
              <a:t>name</a:t>
            </a:r>
            <a:r>
              <a:rPr lang="fr-FR" dirty="0"/>
              <a:t>="…"  id="…" size="… " &gt;  </a:t>
            </a:r>
            <a:br>
              <a:rPr lang="fr-FR" dirty="0"/>
            </a:br>
            <a:r>
              <a:rPr lang="fr-FR" dirty="0"/>
              <a:t>        &lt;</a:t>
            </a:r>
            <a:r>
              <a:rPr lang="fr-FR" b="1" dirty="0">
                <a:solidFill>
                  <a:srgbClr val="1F497D"/>
                </a:solidFill>
              </a:rPr>
              <a:t>option</a:t>
            </a:r>
            <a:r>
              <a:rPr lang="fr-FR" dirty="0"/>
              <a:t> </a:t>
            </a:r>
            <a:r>
              <a:rPr lang="fr-FR" b="1" dirty="0"/>
              <a:t>value</a:t>
            </a:r>
            <a:r>
              <a:rPr lang="fr-FR" dirty="0"/>
              <a:t>="… " &gt; … </a:t>
            </a:r>
            <a:r>
              <a:rPr lang="fr-FR" b="1" dirty="0">
                <a:solidFill>
                  <a:srgbClr val="1F497D"/>
                </a:solidFill>
              </a:rPr>
              <a:t>&lt;/option&gt;   &lt;/select&gt; </a:t>
            </a:r>
          </a:p>
        </p:txBody>
      </p:sp>
      <p:sp>
        <p:nvSpPr>
          <p:cNvPr id="6" name="ZoneTexte 5"/>
          <p:cNvSpPr txBox="1"/>
          <p:nvPr/>
        </p:nvSpPr>
        <p:spPr>
          <a:xfrm>
            <a:off x="251456" y="3429000"/>
            <a:ext cx="3921792"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fr-FR" sz="2000" b="1" dirty="0"/>
              <a:t>action</a:t>
            </a:r>
            <a:r>
              <a:rPr lang="fr-FR" sz="2000" dirty="0"/>
              <a:t> : à qui on envoie les données</a:t>
            </a:r>
          </a:p>
        </p:txBody>
      </p:sp>
      <p:sp>
        <p:nvSpPr>
          <p:cNvPr id="17" name="ZoneTexte 16"/>
          <p:cNvSpPr txBox="1"/>
          <p:nvPr/>
        </p:nvSpPr>
        <p:spPr>
          <a:xfrm>
            <a:off x="4499928" y="3429000"/>
            <a:ext cx="4536568" cy="400110"/>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r>
              <a:rPr lang="fr-FR" sz="2000" b="1" dirty="0" err="1"/>
              <a:t>method</a:t>
            </a:r>
            <a:r>
              <a:rPr lang="fr-FR" sz="2000" dirty="0"/>
              <a:t>: comment on envoie les données</a:t>
            </a:r>
          </a:p>
        </p:txBody>
      </p:sp>
    </p:spTree>
    <p:extLst>
      <p:ext uri="{BB962C8B-B14F-4D97-AF65-F5344CB8AC3E}">
        <p14:creationId xmlns:p14="http://schemas.microsoft.com/office/powerpoint/2010/main" val="1195479840"/>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1768</TotalTime>
  <Words>8649</Words>
  <Application>Microsoft Office PowerPoint</Application>
  <PresentationFormat>Affichage à l'écran (4:3)</PresentationFormat>
  <Paragraphs>1001</Paragraphs>
  <Slides>78</Slides>
  <Notes>45</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78</vt:i4>
      </vt:variant>
    </vt:vector>
  </HeadingPairs>
  <TitlesOfParts>
    <vt:vector size="82" baseType="lpstr">
      <vt:lpstr>Arial</vt:lpstr>
      <vt:lpstr>Calibri</vt:lpstr>
      <vt:lpstr>Symbol</vt:lpstr>
      <vt:lpstr>Thème Office</vt:lpstr>
      <vt:lpstr>Développement Web – PHP Cours 2 </vt:lpstr>
      <vt:lpstr>Rappels</vt:lpstr>
      <vt:lpstr>Rappels</vt:lpstr>
      <vt:lpstr>Rappels</vt:lpstr>
      <vt:lpstr>Rappels</vt:lpstr>
      <vt:lpstr>Rappels</vt:lpstr>
      <vt:lpstr>Caractéristiques PHP</vt:lpstr>
      <vt:lpstr>Rappel : Formulaires HTML</vt:lpstr>
      <vt:lpstr>Rappel : Formulaires HTML</vt:lpstr>
      <vt:lpstr>Rappel : Formulaires HTML</vt:lpstr>
      <vt:lpstr>Rappel : Formulaires HTML</vt:lpstr>
      <vt:lpstr>Communications Client - Serveur</vt:lpstr>
      <vt:lpstr>Communications Client - Serveur</vt:lpstr>
      <vt:lpstr>Communication C/S : GET</vt:lpstr>
      <vt:lpstr>Communications C/S : GET</vt:lpstr>
      <vt:lpstr>Communications C/S : GET</vt:lpstr>
      <vt:lpstr>Communications C/S : GET</vt:lpstr>
      <vt:lpstr>Communications C/S : GET</vt:lpstr>
      <vt:lpstr>Communications C/S : GET</vt:lpstr>
      <vt:lpstr>Communications C/S : GET</vt:lpstr>
      <vt:lpstr>Communications C/S : GET (logs)</vt:lpstr>
      <vt:lpstr>Communication C/S : POST</vt:lpstr>
      <vt:lpstr>Communication C/S : POST</vt:lpstr>
      <vt:lpstr>Communication C/S : POST  - HTML</vt:lpstr>
      <vt:lpstr>Communication C/S : POST - PHP</vt:lpstr>
      <vt:lpstr>Communication C/S : POST</vt:lpstr>
      <vt:lpstr>Communication C/S : POST</vt:lpstr>
      <vt:lpstr>Communication C/S : POST</vt:lpstr>
      <vt:lpstr>Communication C/S : POST</vt:lpstr>
      <vt:lpstr>Communications C/S : POST (logs)</vt:lpstr>
      <vt:lpstr>Statuts HTTP</vt:lpstr>
      <vt:lpstr>Statuts HTTP : classiques</vt:lpstr>
      <vt:lpstr>Statuts HTTP : 200</vt:lpstr>
      <vt:lpstr>Statuts HTTP</vt:lpstr>
      <vt:lpstr>Statuts HTTP : 404</vt:lpstr>
      <vt:lpstr>Statuts HTTP</vt:lpstr>
      <vt:lpstr>Statuts HTTP : 400</vt:lpstr>
      <vt:lpstr>Statuts HTTP</vt:lpstr>
      <vt:lpstr>Visibilité des variables</vt:lpstr>
      <vt:lpstr>Portée des variables globales</vt:lpstr>
      <vt:lpstr>Portée des variables globales</vt:lpstr>
      <vt:lpstr>Portée des variables globales</vt:lpstr>
      <vt:lpstr>Les variables superglobales</vt:lpstr>
      <vt:lpstr>Les variables superglobales</vt:lpstr>
      <vt:lpstr>Les variables superglobales</vt:lpstr>
      <vt:lpstr>Fonctions avancées</vt:lpstr>
      <vt:lpstr>PHP : Fonctions avancées</vt:lpstr>
      <vt:lpstr>PHP : Fonctions avancées</vt:lpstr>
      <vt:lpstr>PHP : Fonctions avancées</vt:lpstr>
      <vt:lpstr>PHP</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Developpement web PHP</dc:title>
  <dc:creator>Fabrice et Ali</dc:creator>
  <cp:lastModifiedBy>Fabrice Boissier</cp:lastModifiedBy>
  <cp:revision>298</cp:revision>
  <dcterms:created xsi:type="dcterms:W3CDTF">2019-01-14T15:10:32Z</dcterms:created>
  <dcterms:modified xsi:type="dcterms:W3CDTF">2021-01-19T22:32:36Z</dcterms:modified>
</cp:coreProperties>
</file>